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396" r:id="rId12"/>
    <p:sldId id="391" r:id="rId13"/>
    <p:sldId id="397" r:id="rId14"/>
    <p:sldId id="392" r:id="rId15"/>
    <p:sldId id="269" r:id="rId16"/>
    <p:sldId id="272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394" r:id="rId25"/>
    <p:sldId id="274" r:id="rId26"/>
    <p:sldId id="293" r:id="rId27"/>
    <p:sldId id="294" r:id="rId28"/>
    <p:sldId id="295" r:id="rId29"/>
    <p:sldId id="297" r:id="rId30"/>
    <p:sldId id="298" r:id="rId31"/>
    <p:sldId id="299" r:id="rId32"/>
    <p:sldId id="300" r:id="rId33"/>
    <p:sldId id="276" r:id="rId34"/>
    <p:sldId id="275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88" r:id="rId47"/>
    <p:sldId id="279" r:id="rId48"/>
    <p:sldId id="313" r:id="rId49"/>
    <p:sldId id="398" r:id="rId50"/>
    <p:sldId id="280" r:id="rId51"/>
    <p:sldId id="282" r:id="rId52"/>
    <p:sldId id="315" r:id="rId53"/>
    <p:sldId id="316" r:id="rId54"/>
    <p:sldId id="337" r:id="rId55"/>
    <p:sldId id="321" r:id="rId56"/>
    <p:sldId id="322" r:id="rId57"/>
    <p:sldId id="405" r:id="rId58"/>
    <p:sldId id="323" r:id="rId59"/>
    <p:sldId id="329" r:id="rId60"/>
    <p:sldId id="330" r:id="rId61"/>
    <p:sldId id="326" r:id="rId62"/>
    <p:sldId id="327" r:id="rId63"/>
    <p:sldId id="407" r:id="rId64"/>
    <p:sldId id="338" r:id="rId65"/>
    <p:sldId id="339" r:id="rId66"/>
    <p:sldId id="324" r:id="rId67"/>
    <p:sldId id="325" r:id="rId68"/>
    <p:sldId id="406" r:id="rId69"/>
    <p:sldId id="331" r:id="rId70"/>
    <p:sldId id="332" r:id="rId71"/>
    <p:sldId id="317" r:id="rId72"/>
    <p:sldId id="328" r:id="rId73"/>
    <p:sldId id="399" r:id="rId74"/>
    <p:sldId id="400" r:id="rId75"/>
    <p:sldId id="401" r:id="rId76"/>
    <p:sldId id="318" r:id="rId77"/>
    <p:sldId id="319" r:id="rId78"/>
    <p:sldId id="320" r:id="rId79"/>
    <p:sldId id="403" r:id="rId80"/>
    <p:sldId id="404" r:id="rId81"/>
    <p:sldId id="348" r:id="rId82"/>
    <p:sldId id="344" r:id="rId83"/>
    <p:sldId id="345" r:id="rId84"/>
    <p:sldId id="346" r:id="rId85"/>
    <p:sldId id="347" r:id="rId86"/>
    <p:sldId id="283" r:id="rId87"/>
    <p:sldId id="314" r:id="rId88"/>
    <p:sldId id="340" r:id="rId89"/>
    <p:sldId id="341" r:id="rId90"/>
    <p:sldId id="342" r:id="rId91"/>
    <p:sldId id="343" r:id="rId92"/>
    <p:sldId id="349" r:id="rId93"/>
    <p:sldId id="350" r:id="rId94"/>
    <p:sldId id="351" r:id="rId95"/>
    <p:sldId id="413" r:id="rId96"/>
    <p:sldId id="352" r:id="rId97"/>
    <p:sldId id="353" r:id="rId98"/>
    <p:sldId id="410" r:id="rId99"/>
    <p:sldId id="356" r:id="rId100"/>
    <p:sldId id="395" r:id="rId101"/>
    <p:sldId id="355" r:id="rId102"/>
    <p:sldId id="357" r:id="rId103"/>
    <p:sldId id="411" r:id="rId104"/>
    <p:sldId id="412" r:id="rId105"/>
    <p:sldId id="358" r:id="rId106"/>
    <p:sldId id="359" r:id="rId107"/>
    <p:sldId id="393" r:id="rId108"/>
    <p:sldId id="365" r:id="rId109"/>
    <p:sldId id="366" r:id="rId110"/>
    <p:sldId id="360" r:id="rId111"/>
    <p:sldId id="361" r:id="rId112"/>
    <p:sldId id="362" r:id="rId113"/>
    <p:sldId id="363" r:id="rId114"/>
    <p:sldId id="364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277" r:id="rId13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7" autoAdjust="0"/>
  </p:normalViewPr>
  <p:slideViewPr>
    <p:cSldViewPr snapToGrid="0">
      <p:cViewPr varScale="1">
        <p:scale>
          <a:sx n="115" d="100"/>
          <a:sy n="115" d="100"/>
        </p:scale>
        <p:origin x="12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68C5-6E85-458D-9FCC-88B9397465A2}" type="datetimeFigureOut">
              <a:rPr lang="pl-PL" smtClean="0"/>
              <a:t>20.09.2018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78F5-BDB5-462D-8E10-49C4C75001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68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9908-02E0-4A8F-BBDC-97AF4B420089}" type="datetime1">
              <a:rPr lang="pl-PL" smtClean="0"/>
              <a:t>20.09.2018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07D5-F335-47D3-865C-EF4CC07A5C5A}" type="datetime1">
              <a:rPr lang="pl-PL" smtClean="0"/>
              <a:t>20.09.2018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42D4-19E1-4A80-9BCE-4DFFD53A2E31}" type="datetime1">
              <a:rPr lang="pl-PL" smtClean="0"/>
              <a:t>20.09.2018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DE48-1781-4EF3-88AD-61538A5C2DCB}" type="datetime1">
              <a:rPr lang="pl-PL" smtClean="0"/>
              <a:t>20.09.2018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316B-2089-48D6-A718-F1CCBAF1729D}" type="datetime1">
              <a:rPr lang="pl-PL" smtClean="0"/>
              <a:t>20.09.2018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173A-5869-4912-9344-F263B5184F59}" type="datetime1">
              <a:rPr lang="pl-PL" smtClean="0"/>
              <a:t>20.09.2018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6355-9CB0-4957-8547-5A1D339EA706}" type="datetime1">
              <a:rPr lang="pl-PL" smtClean="0"/>
              <a:t>20.09.2018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25CD-F578-4560-8EDB-CE50FA032DED}" type="datetime1">
              <a:rPr lang="pl-PL" smtClean="0"/>
              <a:t>20.09.2018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AD71-DFC7-4B89-BD17-F9FDFBA14D73}" type="datetime1">
              <a:rPr lang="pl-PL" smtClean="0"/>
              <a:t>20.09.2018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DCAF-D6EF-4B21-8959-5090EE06A897}" type="datetime1">
              <a:rPr lang="pl-PL" smtClean="0"/>
              <a:t>20.09.2018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D095-DF59-4CEE-95DF-D441C177DD2F}" type="datetime1">
              <a:rPr lang="pl-PL" smtClean="0"/>
              <a:t>20.09.2018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F562-6AC0-44DD-9AFE-8A898ED49012}" type="datetime1">
              <a:rPr lang="pl-PL" smtClean="0"/>
              <a:t>20.09.2018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z.ogan@gmail.co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java/util/LinkedList.html" TargetMode="External"/><Relationship Id="rId2" Type="http://schemas.openxmlformats.org/officeDocument/2006/relationships/hyperlink" Target="http://docs.oracle.com/javase/8/docs/api/java/util/ArrayLi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lukasz.ogan@gmail.com" TargetMode="External"/><Relationship Id="rId4" Type="http://schemas.openxmlformats.org/officeDocument/2006/relationships/hyperlink" Target="http://docs.oracle.com/javase/8/docs/api/java/util/Vector.html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java/util/LinkedHashSet.html" TargetMode="External"/><Relationship Id="rId2" Type="http://schemas.openxmlformats.org/officeDocument/2006/relationships/hyperlink" Target="http://docs.oracle.com/javase/8/docs/api/java/util/HashS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lukasz.ogan@gmail.com" TargetMode="External"/><Relationship Id="rId5" Type="http://schemas.openxmlformats.org/officeDocument/2006/relationships/hyperlink" Target="https://docs.oracle.com/javase/8/docs/api/java/lang/Comparable.html" TargetMode="External"/><Relationship Id="rId4" Type="http://schemas.openxmlformats.org/officeDocument/2006/relationships/hyperlink" Target="http://docs.oracle.com/javase/8/docs/api/java/util/TreeSet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java/util/LinkedHashMap.html" TargetMode="External"/><Relationship Id="rId7" Type="http://schemas.openxmlformats.org/officeDocument/2006/relationships/hyperlink" Target="mailto:lukasz.ogan@gmail.com" TargetMode="External"/><Relationship Id="rId2" Type="http://schemas.openxmlformats.org/officeDocument/2006/relationships/hyperlink" Target="http://docs.oracle.com/javase/8/docs/api/java/util/HashMa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oracle.com/javase/8/docs/api/java/util/Hashtable.html" TargetMode="External"/><Relationship Id="rId5" Type="http://schemas.openxmlformats.org/officeDocument/2006/relationships/hyperlink" Target="https://docs.oracle.com/javase/8/docs/api/java/lang/Comparable.html" TargetMode="External"/><Relationship Id="rId4" Type="http://schemas.openxmlformats.org/officeDocument/2006/relationships/hyperlink" Target="http://docs.oracle.com/javase/8/docs/api/java/util/TreeMap.html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mouczekprogramisty.pl/zestaw-cwiczen-dla-poczatkujacych-programistow/" TargetMode="External"/><Relationship Id="rId2" Type="http://schemas.openxmlformats.org/officeDocument/2006/relationships/hyperlink" Target="http://www.jkozak.pl/przedmioty/podstawy-i-jezyki-programowania/materialy-do-cwiczen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z.ogan@gmail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z.ogan@gmail.com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z.ogan@gmail.co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z.ogan@gmail.co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z.ogan@gmail.com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ukasz.ogan@gmail.com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ukasz.ogan@gmail.com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z.ogan@gmail.com" TargetMode="External"/><Relationship Id="rId2" Type="http://schemas.openxmlformats.org/officeDocument/2006/relationships/hyperlink" Target="https://docs.oracle.com/javase/8/docs/api/java/lang/Object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mailto:lukasz.ogan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JAVA od podstaw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Wprowadzenie do języka JAVA </a:t>
            </a:r>
            <a:endParaRPr lang="pl-PL" dirty="0" smtClean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00397D8-4BDC-4995-9C0D-CB562004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1826" y="6356350"/>
            <a:ext cx="5300870" cy="365125"/>
          </a:xfrm>
        </p:spPr>
        <p:txBody>
          <a:bodyPr/>
          <a:lstStyle/>
          <a:p>
            <a:r>
              <a:rPr lang="pl-PL" dirty="0"/>
              <a:t>Autor: </a:t>
            </a:r>
            <a:r>
              <a:rPr lang="pl-PL" dirty="0" smtClean="0"/>
              <a:t>Paweł 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Bytecode</a:t>
            </a:r>
            <a:r>
              <a:rPr lang="pl-PL" dirty="0" smtClean="0"/>
              <a:t> - przykład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055716"/>
            <a:ext cx="72570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Compiled from "Hello.java"</a:t>
            </a:r>
          </a:p>
          <a:p>
            <a:r>
              <a:rPr lang="en-US" sz="1400" dirty="0"/>
              <a:t>public class Hello {</a:t>
            </a:r>
          </a:p>
          <a:p>
            <a:r>
              <a:rPr lang="en-US" sz="1400" dirty="0"/>
              <a:t>  public Hello();</a:t>
            </a:r>
          </a:p>
          <a:p>
            <a:r>
              <a:rPr lang="en-US" sz="1400" dirty="0"/>
              <a:t>    Code:</a:t>
            </a:r>
          </a:p>
          <a:p>
            <a:r>
              <a:rPr lang="en-US" sz="1400" dirty="0"/>
              <a:t>       0: aload_0</a:t>
            </a:r>
          </a:p>
          <a:p>
            <a:r>
              <a:rPr lang="en-US" sz="1400" dirty="0"/>
              <a:t>       1: </a:t>
            </a:r>
            <a:r>
              <a:rPr lang="en-US" sz="1400" dirty="0" err="1"/>
              <a:t>invokespecial</a:t>
            </a:r>
            <a:r>
              <a:rPr lang="en-US" sz="1400" dirty="0"/>
              <a:t> #1                  // Method java/</a:t>
            </a:r>
            <a:r>
              <a:rPr lang="en-US" sz="1400" dirty="0" err="1"/>
              <a:t>lang</a:t>
            </a:r>
            <a:r>
              <a:rPr lang="en-US" sz="1400" dirty="0"/>
              <a:t>/Object."&lt;</a:t>
            </a:r>
            <a:r>
              <a:rPr lang="en-US" sz="1400" dirty="0" err="1"/>
              <a:t>init</a:t>
            </a:r>
            <a:r>
              <a:rPr lang="en-US" sz="1400" dirty="0"/>
              <a:t>&gt;":()V</a:t>
            </a:r>
          </a:p>
          <a:p>
            <a:r>
              <a:rPr lang="en-US" sz="1400" dirty="0"/>
              <a:t>       4: return</a:t>
            </a:r>
          </a:p>
          <a:p>
            <a:endParaRPr lang="en-US" sz="1400" dirty="0"/>
          </a:p>
          <a:p>
            <a:r>
              <a:rPr lang="en-US" sz="1400" dirty="0"/>
              <a:t>  public static void main(</a:t>
            </a:r>
            <a:r>
              <a:rPr lang="en-US" sz="1400" dirty="0" err="1"/>
              <a:t>java.lang.String</a:t>
            </a:r>
            <a:r>
              <a:rPr lang="en-US" sz="1400" dirty="0"/>
              <a:t>[]);</a:t>
            </a:r>
          </a:p>
          <a:p>
            <a:r>
              <a:rPr lang="en-US" sz="1400" dirty="0"/>
              <a:t>    Code:</a:t>
            </a:r>
          </a:p>
          <a:p>
            <a:r>
              <a:rPr lang="en-US" sz="1400" dirty="0"/>
              <a:t>       0: </a:t>
            </a:r>
            <a:r>
              <a:rPr lang="en-US" sz="1400" dirty="0" err="1"/>
              <a:t>getstatic</a:t>
            </a:r>
            <a:r>
              <a:rPr lang="en-US" sz="1400" dirty="0"/>
              <a:t>     #2                  // Field java/</a:t>
            </a:r>
            <a:r>
              <a:rPr lang="en-US" sz="1400" dirty="0" err="1"/>
              <a:t>lang</a:t>
            </a:r>
            <a:r>
              <a:rPr lang="en-US" sz="1400" dirty="0"/>
              <a:t>/</a:t>
            </a:r>
            <a:r>
              <a:rPr lang="en-US" sz="1400" dirty="0" err="1"/>
              <a:t>System.out:Ljava</a:t>
            </a:r>
            <a:r>
              <a:rPr lang="en-US" sz="1400" dirty="0"/>
              <a:t>/</a:t>
            </a:r>
            <a:r>
              <a:rPr lang="en-US" sz="1400" dirty="0" err="1"/>
              <a:t>io</a:t>
            </a:r>
            <a:r>
              <a:rPr lang="en-US" sz="1400" dirty="0"/>
              <a:t>/</a:t>
            </a:r>
            <a:r>
              <a:rPr lang="en-US" sz="1400" dirty="0" err="1"/>
              <a:t>PrintStream</a:t>
            </a:r>
            <a:r>
              <a:rPr lang="en-US" sz="1400" dirty="0"/>
              <a:t>;</a:t>
            </a:r>
          </a:p>
          <a:p>
            <a:r>
              <a:rPr lang="en-US" sz="1400" dirty="0"/>
              <a:t>       3: </a:t>
            </a:r>
            <a:r>
              <a:rPr lang="en-US" sz="1400" dirty="0" err="1"/>
              <a:t>ldc</a:t>
            </a:r>
            <a:r>
              <a:rPr lang="en-US" sz="1400" dirty="0"/>
              <a:t>           #3                  // String Hello World!</a:t>
            </a:r>
          </a:p>
          <a:p>
            <a:r>
              <a:rPr lang="en-US" sz="1400" dirty="0"/>
              <a:t>       5: </a:t>
            </a:r>
            <a:r>
              <a:rPr lang="en-US" sz="1400" dirty="0" err="1"/>
              <a:t>invokevirtual</a:t>
            </a:r>
            <a:r>
              <a:rPr lang="en-US" sz="1400" dirty="0"/>
              <a:t> #4                  // Method java/</a:t>
            </a:r>
            <a:r>
              <a:rPr lang="en-US" sz="1400" dirty="0" err="1"/>
              <a:t>io</a:t>
            </a:r>
            <a:r>
              <a:rPr lang="en-US" sz="1400" dirty="0"/>
              <a:t>/</a:t>
            </a:r>
            <a:r>
              <a:rPr lang="en-US" sz="1400" dirty="0" err="1"/>
              <a:t>PrintStream.println</a:t>
            </a:r>
            <a:r>
              <a:rPr lang="en-US" sz="1400" dirty="0"/>
              <a:t>:(</a:t>
            </a:r>
            <a:r>
              <a:rPr lang="en-US" sz="1400" dirty="0" err="1"/>
              <a:t>Ljava</a:t>
            </a:r>
            <a:r>
              <a:rPr lang="en-US" sz="1400" dirty="0"/>
              <a:t>/</a:t>
            </a:r>
            <a:r>
              <a:rPr lang="en-US" sz="1400" dirty="0" err="1"/>
              <a:t>lang</a:t>
            </a:r>
            <a:r>
              <a:rPr lang="en-US" sz="1400" dirty="0"/>
              <a:t>/String;)V</a:t>
            </a:r>
          </a:p>
          <a:p>
            <a:r>
              <a:rPr lang="en-US" sz="1400" dirty="0"/>
              <a:t>       8: return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81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 …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Markowski, </a:t>
            </a:r>
            <a:r>
              <a:rPr lang="en-US" dirty="0"/>
              <a:t>https://</a:t>
            </a:r>
            <a:r>
              <a:rPr lang="en-US" dirty="0" smtClean="0"/>
              <a:t>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631" y="1188719"/>
            <a:ext cx="10332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Przydatne rzeczy:</a:t>
            </a:r>
          </a:p>
          <a:p>
            <a:endParaRPr lang="pl-PL" dirty="0" smtClean="0"/>
          </a:p>
          <a:p>
            <a:r>
              <a:rPr lang="pl-PL" dirty="0" err="1" smtClean="0"/>
              <a:t>String.replaceAll</a:t>
            </a:r>
            <a:r>
              <a:rPr lang="pl-PL" dirty="0" smtClean="0"/>
              <a:t>(</a:t>
            </a:r>
            <a:r>
              <a:rPr lang="pl-PL" dirty="0" err="1" smtClean="0"/>
              <a:t>regex</a:t>
            </a:r>
            <a:r>
              <a:rPr lang="pl-PL" dirty="0" smtClean="0"/>
              <a:t>, </a:t>
            </a:r>
            <a:r>
              <a:rPr lang="pl-PL" dirty="0" err="1" smtClean="0"/>
              <a:t>replacement</a:t>
            </a:r>
            <a:r>
              <a:rPr lang="pl-PL" dirty="0" smtClean="0"/>
              <a:t>)</a:t>
            </a:r>
          </a:p>
          <a:p>
            <a:endParaRPr lang="pl-PL" dirty="0"/>
          </a:p>
          <a:p>
            <a:r>
              <a:rPr lang="pl-PL" dirty="0" err="1" smtClean="0"/>
              <a:t>Pattern</a:t>
            </a:r>
            <a:r>
              <a:rPr lang="pl-PL" dirty="0" smtClean="0"/>
              <a:t> </a:t>
            </a:r>
            <a:r>
              <a:rPr lang="pl-PL" dirty="0" err="1"/>
              <a:t>pattern</a:t>
            </a:r>
            <a:r>
              <a:rPr lang="pl-PL" dirty="0"/>
              <a:t> = </a:t>
            </a:r>
            <a:r>
              <a:rPr lang="pl-PL" dirty="0" err="1" smtClean="0"/>
              <a:t>Pattern.compile</a:t>
            </a:r>
            <a:r>
              <a:rPr lang="pl-PL" dirty="0" smtClean="0"/>
              <a:t>(REG_EXP</a:t>
            </a:r>
            <a:r>
              <a:rPr lang="pl-PL" dirty="0"/>
              <a:t>);</a:t>
            </a:r>
          </a:p>
          <a:p>
            <a:r>
              <a:rPr lang="pl-PL" dirty="0" err="1" smtClean="0"/>
              <a:t>Matcher</a:t>
            </a:r>
            <a:r>
              <a:rPr lang="pl-PL" dirty="0" smtClean="0"/>
              <a:t> </a:t>
            </a:r>
            <a:r>
              <a:rPr lang="pl-PL" dirty="0" err="1"/>
              <a:t>matcher</a:t>
            </a:r>
            <a:r>
              <a:rPr lang="pl-PL" dirty="0"/>
              <a:t> = </a:t>
            </a:r>
            <a:r>
              <a:rPr lang="pl-PL" dirty="0" err="1" smtClean="0"/>
              <a:t>pattern.matcher</a:t>
            </a:r>
            <a:r>
              <a:rPr lang="pl-PL" dirty="0" smtClean="0"/>
              <a:t>(String);</a:t>
            </a:r>
          </a:p>
          <a:p>
            <a:endParaRPr lang="pl-PL" dirty="0"/>
          </a:p>
          <a:p>
            <a:r>
              <a:rPr lang="pl-PL" dirty="0"/>
              <a:t>https://www.regextester.com</a:t>
            </a:r>
            <a:endParaRPr lang="pl-P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Markowski 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389" y="1197032"/>
            <a:ext cx="10238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19. Klasy anonimowe</a:t>
            </a:r>
          </a:p>
          <a:p>
            <a:r>
              <a:rPr lang="pl-PL" sz="2400" dirty="0" smtClean="0"/>
              <a:t>20. Klasy wewnętrzne</a:t>
            </a:r>
          </a:p>
          <a:p>
            <a:r>
              <a:rPr lang="pl-PL" sz="2400" dirty="0" smtClean="0"/>
              <a:t>21. Adnotacje</a:t>
            </a:r>
            <a:endParaRPr lang="pl-PL" sz="2400" dirty="0"/>
          </a:p>
          <a:p>
            <a:endParaRPr lang="pl-PL" sz="2400" dirty="0" smtClean="0"/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0266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anonimowa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059" y="1124466"/>
            <a:ext cx="117275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Klasa anonimowa to klasa nie posiadająca nazwy. Definicja takiej klasy jest tworzona zawsze</a:t>
            </a:r>
          </a:p>
          <a:p>
            <a:r>
              <a:rPr lang="pl-PL" sz="2400" dirty="0"/>
              <a:t>w momencie tworzenia nowej instancji. Klasy anonimowe najczęściej są jednokrotną, nigdzie</a:t>
            </a:r>
          </a:p>
          <a:p>
            <a:r>
              <a:rPr lang="pl-PL" sz="2400" dirty="0"/>
              <a:t>indziej nie używaną implementacją klasy abstrakcyjnej lub interfejsu.</a:t>
            </a:r>
          </a:p>
          <a:p>
            <a:endParaRPr lang="pl-PL" sz="24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5150565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</a:t>
            </a:r>
            <a:r>
              <a:rPr lang="pl-PL" dirty="0" smtClean="0"/>
              <a:t>anonimowa - przykład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399684" y="1074589"/>
            <a:ext cx="31588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package </a:t>
            </a:r>
            <a:r>
              <a:rPr lang="en-US" sz="2400" dirty="0" err="1"/>
              <a:t>anonim</a:t>
            </a:r>
            <a:r>
              <a:rPr lang="en-US" sz="2400" dirty="0"/>
              <a:t>;</a:t>
            </a:r>
          </a:p>
          <a:p>
            <a:endParaRPr lang="en-US" sz="2400" dirty="0"/>
          </a:p>
          <a:p>
            <a:r>
              <a:rPr lang="en-US" sz="2400" dirty="0"/>
              <a:t>public interface Action {</a:t>
            </a:r>
          </a:p>
          <a:p>
            <a:r>
              <a:rPr lang="en-US" sz="2400" dirty="0"/>
              <a:t>    void sing();</a:t>
            </a:r>
          </a:p>
          <a:p>
            <a:r>
              <a:rPr lang="en-US" sz="2400" dirty="0"/>
              <a:t>    void run();</a:t>
            </a:r>
          </a:p>
          <a:p>
            <a:r>
              <a:rPr lang="en-US" sz="2400" dirty="0"/>
              <a:t>}</a:t>
            </a:r>
            <a:endParaRPr lang="pl-PL" sz="24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83756" y="1074589"/>
            <a:ext cx="61729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package </a:t>
            </a:r>
            <a:r>
              <a:rPr lang="en-US" sz="2400" dirty="0" err="1"/>
              <a:t>anonim</a:t>
            </a:r>
            <a:r>
              <a:rPr lang="en-US" sz="2400" dirty="0"/>
              <a:t>;</a:t>
            </a:r>
          </a:p>
          <a:p>
            <a:endParaRPr lang="en-US" sz="2400" dirty="0"/>
          </a:p>
          <a:p>
            <a:r>
              <a:rPr lang="en-US" sz="2400" dirty="0"/>
              <a:t>public class Hero {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void </a:t>
            </a:r>
            <a:r>
              <a:rPr lang="en-US" sz="2400" dirty="0" err="1"/>
              <a:t>doAction</a:t>
            </a:r>
            <a:r>
              <a:rPr lang="en-US" sz="2400" dirty="0"/>
              <a:t>(</a:t>
            </a:r>
            <a:r>
              <a:rPr lang="en-US" sz="2400" dirty="0" err="1"/>
              <a:t>boolean</a:t>
            </a:r>
            <a:r>
              <a:rPr lang="en-US" sz="2400" dirty="0"/>
              <a:t> happy, Action action) {</a:t>
            </a:r>
          </a:p>
          <a:p>
            <a:r>
              <a:rPr lang="en-US" sz="2400" dirty="0"/>
              <a:t>        if (happy) {</a:t>
            </a:r>
          </a:p>
          <a:p>
            <a:r>
              <a:rPr lang="en-US" sz="2400" dirty="0"/>
              <a:t>            </a:t>
            </a:r>
            <a:r>
              <a:rPr lang="en-US" sz="2400" dirty="0" err="1"/>
              <a:t>action.sing</a:t>
            </a:r>
            <a:r>
              <a:rPr lang="en-US" sz="2400" dirty="0"/>
              <a:t>();</a:t>
            </a:r>
          </a:p>
          <a:p>
            <a:r>
              <a:rPr lang="en-US" sz="2400" dirty="0"/>
              <a:t>        } else {</a:t>
            </a:r>
          </a:p>
          <a:p>
            <a:r>
              <a:rPr lang="en-US" sz="2400" dirty="0"/>
              <a:t>            </a:t>
            </a:r>
            <a:r>
              <a:rPr lang="en-US" sz="2400" dirty="0" err="1"/>
              <a:t>action.run</a:t>
            </a:r>
            <a:r>
              <a:rPr lang="en-US" sz="2400" dirty="0"/>
              <a:t>();</a:t>
            </a:r>
          </a:p>
          <a:p>
            <a:r>
              <a:rPr lang="en-US" sz="2400" dirty="0"/>
              <a:t>        }</a:t>
            </a:r>
          </a:p>
          <a:p>
            <a:r>
              <a:rPr lang="en-US" sz="2400" dirty="0"/>
              <a:t>    }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99579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anonimowa </a:t>
            </a:r>
            <a:r>
              <a:rPr lang="pl-PL" dirty="0" smtClean="0"/>
              <a:t>– przykład cd.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847626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/>
              <a:t> public static void main(String </a:t>
            </a:r>
            <a:r>
              <a:rPr lang="en-US" dirty="0" err="1"/>
              <a:t>args</a:t>
            </a:r>
            <a:r>
              <a:rPr lang="en-US" dirty="0"/>
              <a:t>[]) {</a:t>
            </a:r>
          </a:p>
          <a:p>
            <a:pPr algn="l"/>
            <a:r>
              <a:rPr lang="en-US" dirty="0"/>
              <a:t>        Hero </a:t>
            </a:r>
            <a:r>
              <a:rPr lang="en-US" dirty="0" err="1"/>
              <a:t>hero</a:t>
            </a:r>
            <a:r>
              <a:rPr lang="en-US" dirty="0"/>
              <a:t> = new Hero();</a:t>
            </a:r>
          </a:p>
          <a:p>
            <a:pPr algn="l"/>
            <a:r>
              <a:rPr lang="en-US" dirty="0"/>
              <a:t>        </a:t>
            </a:r>
            <a:r>
              <a:rPr lang="en-US" dirty="0" err="1"/>
              <a:t>hero.doAction</a:t>
            </a:r>
            <a:r>
              <a:rPr lang="en-US" dirty="0"/>
              <a:t>(true, new Action() {</a:t>
            </a:r>
          </a:p>
          <a:p>
            <a:pPr algn="l"/>
            <a:r>
              <a:rPr lang="en-US" dirty="0"/>
              <a:t>            @Override</a:t>
            </a:r>
          </a:p>
          <a:p>
            <a:pPr algn="l"/>
            <a:r>
              <a:rPr lang="en-US" dirty="0"/>
              <a:t>            public void sing() {</a:t>
            </a:r>
          </a:p>
          <a:p>
            <a:pPr algn="l"/>
            <a:r>
              <a:rPr lang="en-US" dirty="0"/>
              <a:t>                </a:t>
            </a:r>
            <a:r>
              <a:rPr lang="en-US" dirty="0" err="1"/>
              <a:t>System.out.println</a:t>
            </a:r>
            <a:r>
              <a:rPr lang="en-US" dirty="0"/>
              <a:t>("La </a:t>
            </a:r>
            <a:r>
              <a:rPr lang="en-US" dirty="0" err="1"/>
              <a:t>La</a:t>
            </a:r>
            <a:r>
              <a:rPr lang="en-US" dirty="0"/>
              <a:t> La");</a:t>
            </a:r>
          </a:p>
          <a:p>
            <a:pPr algn="l"/>
            <a:r>
              <a:rPr lang="en-US" dirty="0"/>
              <a:t>            }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       @Override</a:t>
            </a:r>
          </a:p>
          <a:p>
            <a:pPr algn="l"/>
            <a:r>
              <a:rPr lang="en-US" dirty="0"/>
              <a:t>            public void run() {</a:t>
            </a:r>
          </a:p>
          <a:p>
            <a:pPr algn="l"/>
            <a:r>
              <a:rPr lang="en-US" dirty="0"/>
              <a:t>                </a:t>
            </a:r>
            <a:r>
              <a:rPr lang="en-US" dirty="0" err="1"/>
              <a:t>System.out.println</a:t>
            </a:r>
            <a:r>
              <a:rPr lang="en-US" dirty="0"/>
              <a:t>("</a:t>
            </a:r>
            <a:r>
              <a:rPr lang="en-US" dirty="0" err="1"/>
              <a:t>Tup</a:t>
            </a:r>
            <a:r>
              <a:rPr lang="en-US" dirty="0"/>
              <a:t> </a:t>
            </a:r>
            <a:r>
              <a:rPr lang="en-US" dirty="0" err="1"/>
              <a:t>Tup</a:t>
            </a:r>
            <a:r>
              <a:rPr lang="en-US" dirty="0"/>
              <a:t> </a:t>
            </a:r>
            <a:r>
              <a:rPr lang="en-US" dirty="0" err="1"/>
              <a:t>Tup</a:t>
            </a:r>
            <a:r>
              <a:rPr lang="en-US" dirty="0"/>
              <a:t>");</a:t>
            </a:r>
          </a:p>
          <a:p>
            <a:pPr algn="l"/>
            <a:r>
              <a:rPr lang="en-US" dirty="0"/>
              <a:t>            }</a:t>
            </a:r>
          </a:p>
          <a:p>
            <a:pPr algn="l"/>
            <a:r>
              <a:rPr lang="en-US" dirty="0"/>
              <a:t>        });</a:t>
            </a:r>
          </a:p>
          <a:p>
            <a:pPr algn="l"/>
            <a:r>
              <a:rPr lang="en-US" dirty="0"/>
              <a:t>    }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Autor: Prawa do korzystania z materiałów posiada Software Development Academy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25690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wewnętrzna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0066" y="1087394"/>
            <a:ext cx="1210837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/>
              <a:t>Klasa wewnętrzna to klasa, której definicja znajduje się wewnątrz innej klasy.</a:t>
            </a:r>
          </a:p>
          <a:p>
            <a:r>
              <a:rPr lang="pl-PL" sz="2800" dirty="0"/>
              <a:t>Klasa wewnętrzna może mieć stan, metody, </a:t>
            </a:r>
            <a:r>
              <a:rPr lang="pl-PL" sz="2800" dirty="0" err="1"/>
              <a:t>konstruktory</a:t>
            </a:r>
            <a:r>
              <a:rPr lang="pl-PL" sz="2800" dirty="0"/>
              <a:t>.</a:t>
            </a:r>
          </a:p>
          <a:p>
            <a:endParaRPr lang="pl-PL" sz="2800" dirty="0"/>
          </a:p>
          <a:p>
            <a:r>
              <a:rPr lang="pl-PL" sz="2800" dirty="0"/>
              <a:t>Jeśli klasa A znajduje się w klasie B, to odwołanie do niej następuje przez kropkę:</a:t>
            </a:r>
          </a:p>
          <a:p>
            <a:r>
              <a:rPr lang="pl-PL" sz="2800" dirty="0" err="1"/>
              <a:t>A.B.poleStatyczne</a:t>
            </a:r>
            <a:endParaRPr lang="pl-PL" sz="2800" dirty="0"/>
          </a:p>
          <a:p>
            <a:endParaRPr lang="pl-PL" sz="2800" dirty="0"/>
          </a:p>
          <a:p>
            <a:r>
              <a:rPr lang="pl-PL" sz="2800" dirty="0"/>
              <a:t>Utworzenie obiektu:</a:t>
            </a:r>
          </a:p>
          <a:p>
            <a:r>
              <a:rPr lang="pl-PL" sz="2800" dirty="0" err="1"/>
              <a:t>new</a:t>
            </a:r>
            <a:r>
              <a:rPr lang="pl-PL" sz="2800" dirty="0"/>
              <a:t> A().</a:t>
            </a:r>
            <a:r>
              <a:rPr lang="pl-PL" sz="2800" dirty="0" err="1"/>
              <a:t>new</a:t>
            </a:r>
            <a:r>
              <a:rPr lang="pl-PL" sz="2800" dirty="0"/>
              <a:t> B();</a:t>
            </a:r>
          </a:p>
          <a:p>
            <a:endParaRPr lang="pl-PL" sz="2800" dirty="0"/>
          </a:p>
          <a:p>
            <a:r>
              <a:rPr lang="pl-PL" sz="2800" dirty="0"/>
              <a:t>Klasy wewnętrzne zależnie od </a:t>
            </a:r>
            <a:r>
              <a:rPr lang="pl-PL" sz="2800" dirty="0" smtClean="0"/>
              <a:t>modyfikatorów </a:t>
            </a:r>
            <a:r>
              <a:rPr lang="pl-PL" sz="2800" dirty="0"/>
              <a:t>widoczności mogą być nie widoczne</a:t>
            </a:r>
          </a:p>
          <a:p>
            <a:r>
              <a:rPr lang="pl-PL" sz="2800" dirty="0"/>
              <a:t>na zewnątrz klasy otaczającej.</a:t>
            </a:r>
          </a:p>
          <a:p>
            <a:endParaRPr lang="pl-PL" sz="28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9741200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Adnotacje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778" y="1223319"/>
            <a:ext cx="116894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Znacznik w kodzie, stanowi </a:t>
            </a:r>
            <a:r>
              <a:rPr lang="pl-PL" sz="2400" dirty="0" err="1"/>
              <a:t>metainformację</a:t>
            </a:r>
            <a:r>
              <a:rPr lang="pl-PL" sz="2400" dirty="0"/>
              <a:t> dla kompilatora, może być umieszczony na klasie, metodzie, polu, zmiennej.</a:t>
            </a:r>
          </a:p>
          <a:p>
            <a:endParaRPr lang="pl-PL" sz="2400" dirty="0"/>
          </a:p>
          <a:p>
            <a:r>
              <a:rPr lang="pl-PL" sz="2400" dirty="0"/>
              <a:t>Posiada formę @</a:t>
            </a:r>
            <a:r>
              <a:rPr lang="pl-PL" sz="2400" dirty="0" err="1"/>
              <a:t>NazwaAdnotacji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dirty="0"/>
              <a:t>Popularne adnotacje:</a:t>
            </a:r>
          </a:p>
          <a:p>
            <a:r>
              <a:rPr lang="pl-PL" sz="2400" dirty="0"/>
              <a:t>@</a:t>
            </a:r>
            <a:r>
              <a:rPr lang="pl-PL" sz="2400" dirty="0" err="1"/>
              <a:t>Override</a:t>
            </a:r>
            <a:r>
              <a:rPr lang="pl-PL" sz="2400" dirty="0"/>
              <a:t> – oznacza, że metoda nadpisuje metodę z klasy nadrzędnej</a:t>
            </a:r>
          </a:p>
          <a:p>
            <a:r>
              <a:rPr lang="pl-PL" sz="2400" dirty="0"/>
              <a:t>@</a:t>
            </a:r>
            <a:r>
              <a:rPr lang="pl-PL" sz="2400" dirty="0" err="1"/>
              <a:t>SuppressWarnings</a:t>
            </a:r>
            <a:r>
              <a:rPr lang="pl-PL" sz="2400" dirty="0"/>
              <a:t> – oznacza, że programista jest świadomy zagrożeń w kodzie i prosi kompilator o wygaszenie ostrzeżeń.</a:t>
            </a:r>
          </a:p>
          <a:p>
            <a:endParaRPr lang="pl-PL" sz="24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139090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Ćwiczenie </a:t>
            </a:r>
            <a:r>
              <a:rPr lang="pl-PL" dirty="0"/>
              <a:t>4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6" y="1055716"/>
            <a:ext cx="743850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1400" dirty="0" smtClean="0"/>
              <a:t>Korzystając z IDE (</a:t>
            </a:r>
            <a:r>
              <a:rPr lang="pl-PL" sz="1400" dirty="0" err="1" smtClean="0"/>
              <a:t>intelij</a:t>
            </a:r>
            <a:r>
              <a:rPr lang="pl-PL" sz="1400" dirty="0" smtClean="0"/>
              <a:t> IDEA) utwórz nowy projekt: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smtClean="0"/>
              <a:t>File &gt; New… &gt; </a:t>
            </a:r>
            <a:r>
              <a:rPr lang="pl-PL" sz="1400" dirty="0" err="1" smtClean="0"/>
              <a:t>Maven</a:t>
            </a:r>
            <a:endParaRPr lang="pl-PL" sz="1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smtClean="0"/>
              <a:t>Project SDK: 1.8 [</a:t>
            </a:r>
            <a:r>
              <a:rPr lang="pl-PL" sz="1400" dirty="0" err="1" smtClean="0"/>
              <a:t>Next</a:t>
            </a:r>
            <a:r>
              <a:rPr lang="pl-PL" sz="1400" dirty="0" smtClean="0"/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err="1" smtClean="0"/>
              <a:t>GroupId</a:t>
            </a:r>
            <a:r>
              <a:rPr lang="pl-PL" sz="1400" dirty="0" smtClean="0"/>
              <a:t>: com.${</a:t>
            </a:r>
            <a:r>
              <a:rPr lang="pl-PL" sz="1400" dirty="0" err="1" smtClean="0"/>
              <a:t>twoje_nazwisko_bez_polskich_znaków</a:t>
            </a:r>
            <a:r>
              <a:rPr lang="pl-PL" sz="1400" dirty="0" smtClean="0"/>
              <a:t>}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err="1" smtClean="0"/>
              <a:t>ArtifactId</a:t>
            </a:r>
            <a:r>
              <a:rPr lang="pl-PL" sz="1400" dirty="0" smtClean="0"/>
              <a:t>: </a:t>
            </a:r>
            <a:r>
              <a:rPr lang="pl-PL" sz="1400" dirty="0" err="1" smtClean="0"/>
              <a:t>java-basics</a:t>
            </a:r>
            <a:endParaRPr lang="pl-PL" sz="1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smtClean="0"/>
              <a:t>Project </a:t>
            </a:r>
            <a:r>
              <a:rPr lang="pl-PL" sz="1400" dirty="0" err="1" smtClean="0"/>
              <a:t>name</a:t>
            </a:r>
            <a:r>
              <a:rPr lang="pl-PL" sz="1400" dirty="0" smtClean="0"/>
              <a:t>: </a:t>
            </a:r>
            <a:r>
              <a:rPr lang="pl-PL" sz="1400" dirty="0" err="1" smtClean="0"/>
              <a:t>java-basics</a:t>
            </a:r>
            <a:endParaRPr lang="pl-PL" sz="1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smtClean="0"/>
              <a:t>Project </a:t>
            </a:r>
            <a:r>
              <a:rPr lang="pl-PL" sz="1400" dirty="0" err="1" smtClean="0"/>
              <a:t>location</a:t>
            </a:r>
            <a:r>
              <a:rPr lang="pl-PL" sz="1400" dirty="0"/>
              <a:t>: D:\</a:t>
            </a:r>
            <a:r>
              <a:rPr lang="pl-PL" sz="1400" dirty="0" smtClean="0"/>
              <a:t>works\projects\sda\java-basics (sugerowana, możesz użyć dowolnej)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smtClean="0"/>
              <a:t>Project format: .idea (</a:t>
            </a:r>
            <a:r>
              <a:rPr lang="pl-PL" sz="1400" dirty="0" err="1" smtClean="0"/>
              <a:t>directory</a:t>
            </a:r>
            <a:r>
              <a:rPr lang="pl-PL" sz="1400" dirty="0" smtClean="0"/>
              <a:t> </a:t>
            </a:r>
            <a:r>
              <a:rPr lang="pl-PL" sz="1400" dirty="0" err="1" smtClean="0"/>
              <a:t>based</a:t>
            </a:r>
            <a:r>
              <a:rPr lang="pl-PL" sz="1400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err="1" smtClean="0"/>
              <a:t>Finish</a:t>
            </a:r>
            <a:endParaRPr lang="pl-PL" sz="1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smtClean="0"/>
              <a:t>* The </a:t>
            </a:r>
            <a:r>
              <a:rPr lang="pl-PL" sz="1400" dirty="0" err="1" smtClean="0"/>
              <a:t>project</a:t>
            </a:r>
            <a:r>
              <a:rPr lang="pl-PL" sz="1400" dirty="0" smtClean="0"/>
              <a:t> </a:t>
            </a:r>
            <a:r>
              <a:rPr lang="pl-PL" sz="1400" dirty="0" err="1" smtClean="0"/>
              <a:t>directory</a:t>
            </a:r>
            <a:r>
              <a:rPr lang="pl-PL" sz="1400" dirty="0"/>
              <a:t> </a:t>
            </a:r>
            <a:r>
              <a:rPr lang="pl-PL" sz="1400" dirty="0" smtClean="0"/>
              <a:t>… -&gt; 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400" dirty="0" smtClean="0"/>
              <a:t>** New </a:t>
            </a:r>
            <a:r>
              <a:rPr lang="pl-PL" sz="1400" dirty="0" err="1" smtClean="0"/>
              <a:t>projects</a:t>
            </a:r>
            <a:r>
              <a:rPr lang="pl-PL" sz="1400" dirty="0" smtClean="0"/>
              <a:t> </a:t>
            </a:r>
            <a:r>
              <a:rPr lang="pl-PL" sz="1400" dirty="0" err="1" smtClean="0"/>
              <a:t>can</a:t>
            </a:r>
            <a:r>
              <a:rPr lang="pl-PL" sz="1400" dirty="0" smtClean="0"/>
              <a:t> </a:t>
            </a:r>
            <a:r>
              <a:rPr lang="pl-PL" sz="1400" dirty="0" err="1" smtClean="0"/>
              <a:t>either</a:t>
            </a:r>
            <a:r>
              <a:rPr lang="pl-PL" sz="1400" dirty="0" smtClean="0"/>
              <a:t> be … -&gt; New </a:t>
            </a:r>
            <a:r>
              <a:rPr lang="pl-PL" sz="1400" dirty="0" err="1" smtClean="0"/>
              <a:t>window</a:t>
            </a:r>
            <a:endParaRPr lang="pl-PL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pl-PL" sz="1400" dirty="0" smtClean="0"/>
              <a:t>Zbadaj zawartość projektu w oknie „Project”</a:t>
            </a:r>
          </a:p>
          <a:p>
            <a:pPr lvl="1"/>
            <a:endParaRPr lang="pl-PL" sz="1400" dirty="0" smtClean="0"/>
          </a:p>
          <a:p>
            <a:pPr marL="342900" indent="-342900">
              <a:buAutoNum type="arabicPeriod"/>
            </a:pPr>
            <a:r>
              <a:rPr lang="pl-PL" sz="1400" dirty="0" smtClean="0"/>
              <a:t>Rozwiń zakładkę „</a:t>
            </a:r>
            <a:r>
              <a:rPr lang="pl-PL" sz="1400" dirty="0" err="1" smtClean="0"/>
              <a:t>Maven</a:t>
            </a:r>
            <a:r>
              <a:rPr lang="pl-PL" sz="1400" dirty="0" smtClean="0"/>
              <a:t> </a:t>
            </a:r>
            <a:r>
              <a:rPr lang="pl-PL" sz="1400" dirty="0" err="1" smtClean="0"/>
              <a:t>Projects</a:t>
            </a:r>
            <a:r>
              <a:rPr lang="pl-PL" sz="1400" dirty="0" smtClean="0"/>
              <a:t>” </a:t>
            </a:r>
          </a:p>
          <a:p>
            <a:pPr marL="342900" indent="-342900">
              <a:buAutoNum type="arabicPeriod"/>
            </a:pPr>
            <a:r>
              <a:rPr lang="pl-PL" sz="1400" dirty="0" smtClean="0"/>
              <a:t>Rozwiń drzewko projektu „</a:t>
            </a:r>
            <a:r>
              <a:rPr lang="pl-PL" sz="1400" dirty="0" err="1" smtClean="0"/>
              <a:t>java-basics</a:t>
            </a:r>
            <a:r>
              <a:rPr lang="pl-PL" sz="1400" dirty="0" smtClean="0"/>
              <a:t>” </a:t>
            </a:r>
          </a:p>
          <a:p>
            <a:pPr marL="342900" indent="-342900">
              <a:buAutoNum type="arabicPeriod"/>
            </a:pPr>
            <a:r>
              <a:rPr lang="pl-PL" sz="1400" dirty="0" smtClean="0"/>
              <a:t>Rozwiń </a:t>
            </a:r>
            <a:r>
              <a:rPr lang="pl-PL" sz="1400" dirty="0" err="1" smtClean="0"/>
              <a:t>Lifecycle</a:t>
            </a:r>
            <a:endParaRPr lang="pl-PL" sz="1400" dirty="0" smtClean="0"/>
          </a:p>
          <a:p>
            <a:pPr marL="342900" indent="-342900">
              <a:buAutoNum type="arabicPeriod"/>
            </a:pPr>
            <a:r>
              <a:rPr lang="pl-PL" sz="1400" dirty="0" smtClean="0"/>
              <a:t>Uruchom kolejno kroki „</a:t>
            </a:r>
            <a:r>
              <a:rPr lang="pl-PL" sz="1400" dirty="0" err="1" smtClean="0"/>
              <a:t>clean</a:t>
            </a:r>
            <a:r>
              <a:rPr lang="pl-PL" sz="1400" dirty="0" smtClean="0"/>
              <a:t>”, „</a:t>
            </a:r>
            <a:r>
              <a:rPr lang="pl-PL" sz="1400" dirty="0" err="1" smtClean="0"/>
              <a:t>validate</a:t>
            </a:r>
            <a:r>
              <a:rPr lang="pl-PL" sz="1400" dirty="0" smtClean="0"/>
              <a:t>” i „</a:t>
            </a:r>
            <a:r>
              <a:rPr lang="pl-PL" sz="1400" dirty="0" err="1" smtClean="0"/>
              <a:t>compile</a:t>
            </a:r>
            <a:r>
              <a:rPr lang="pl-PL" sz="1400" dirty="0" smtClean="0"/>
              <a:t>”</a:t>
            </a:r>
          </a:p>
          <a:p>
            <a:pPr marL="342900" indent="-342900">
              <a:buAutoNum type="arabicPeriod"/>
            </a:pPr>
            <a:r>
              <a:rPr lang="pl-PL" sz="1400" dirty="0" smtClean="0"/>
              <a:t>Zbadaj zawartość konsoli po każdym uruchomieniu</a:t>
            </a:r>
          </a:p>
          <a:p>
            <a:pPr marL="342900" indent="-342900">
              <a:buAutoNum type="arabicPeriod"/>
            </a:pPr>
            <a:r>
              <a:rPr lang="pl-PL" sz="1400" dirty="0" smtClean="0"/>
              <a:t>Zbadaj zawartość projektu po wykonaniu „</a:t>
            </a:r>
            <a:r>
              <a:rPr lang="pl-PL" sz="1400" dirty="0" err="1" smtClean="0"/>
              <a:t>compile</a:t>
            </a:r>
            <a:r>
              <a:rPr lang="pl-PL" sz="1400" dirty="0" smtClean="0"/>
              <a:t>” a następnie „</a:t>
            </a:r>
            <a:r>
              <a:rPr lang="pl-PL" sz="1400" dirty="0" err="1" smtClean="0"/>
              <a:t>clean</a:t>
            </a:r>
            <a:r>
              <a:rPr lang="pl-PL" sz="1400" dirty="0" smtClean="0"/>
              <a:t>”</a:t>
            </a:r>
          </a:p>
          <a:p>
            <a:pPr marL="342900" indent="-342900">
              <a:buAutoNum type="arabicPeriod"/>
            </a:pPr>
            <a:r>
              <a:rPr lang="pl-PL" sz="1400" dirty="0" smtClean="0"/>
              <a:t>W folderze „</a:t>
            </a:r>
            <a:r>
              <a:rPr lang="pl-PL" sz="1400" dirty="0" err="1" smtClean="0"/>
              <a:t>scr</a:t>
            </a:r>
            <a:r>
              <a:rPr lang="pl-PL" sz="1400" dirty="0" smtClean="0"/>
              <a:t>/</a:t>
            </a:r>
            <a:r>
              <a:rPr lang="pl-PL" sz="1400" dirty="0" err="1" smtClean="0"/>
              <a:t>main</a:t>
            </a:r>
            <a:r>
              <a:rPr lang="pl-PL" sz="1400" dirty="0" smtClean="0"/>
              <a:t>/</a:t>
            </a:r>
            <a:r>
              <a:rPr lang="pl-PL" sz="1400" dirty="0" err="1" smtClean="0"/>
              <a:t>java</a:t>
            </a:r>
            <a:r>
              <a:rPr lang="pl-PL" sz="1400" dirty="0" smtClean="0"/>
              <a:t>” utwórz nową klasę</a:t>
            </a:r>
          </a:p>
          <a:p>
            <a:pPr marL="342900" indent="-342900">
              <a:buAutoNum type="arabicPeriod"/>
            </a:pPr>
            <a:r>
              <a:rPr lang="pl-PL" sz="1400" dirty="0" smtClean="0"/>
              <a:t>Powtórz kroki 3 – 8.</a:t>
            </a:r>
          </a:p>
        </p:txBody>
      </p:sp>
    </p:spTree>
    <p:extLst>
      <p:ext uri="{BB962C8B-B14F-4D97-AF65-F5344CB8AC3E}">
        <p14:creationId xmlns:p14="http://schemas.microsoft.com/office/powerpoint/2010/main" val="23162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 …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Markowski, </a:t>
            </a:r>
            <a:r>
              <a:rPr lang="en-US" dirty="0" smtClean="0"/>
              <a:t>https</a:t>
            </a:r>
            <a:r>
              <a:rPr lang="en-US" dirty="0"/>
              <a:t>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227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389" y="1197032"/>
            <a:ext cx="10238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22. Typy generyczne</a:t>
            </a:r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28056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Ćwiczenie 1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6" y="1055716"/>
            <a:ext cx="74385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400" dirty="0" smtClean="0"/>
              <a:t>W katalogu „</a:t>
            </a:r>
            <a:r>
              <a:rPr lang="pl-PL" sz="2400" dirty="0" err="1" smtClean="0"/>
              <a:t>tmp</a:t>
            </a:r>
            <a:r>
              <a:rPr lang="pl-PL" sz="2400" dirty="0" smtClean="0"/>
              <a:t>” wykonaj polecenia: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err="1" smtClean="0"/>
              <a:t>dir</a:t>
            </a:r>
            <a:endParaRPr lang="pl-PL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err="1" smtClean="0"/>
              <a:t>java</a:t>
            </a:r>
            <a:r>
              <a:rPr lang="pl-PL" sz="2400" dirty="0" smtClean="0"/>
              <a:t> –version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err="1"/>
              <a:t>j</a:t>
            </a:r>
            <a:r>
              <a:rPr lang="pl-PL" sz="2400" dirty="0" err="1" smtClean="0"/>
              <a:t>avac</a:t>
            </a:r>
            <a:r>
              <a:rPr lang="pl-PL" sz="2400" dirty="0" smtClean="0"/>
              <a:t> –version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400" dirty="0" smtClean="0"/>
              <a:t>W katalogu „</a:t>
            </a:r>
            <a:r>
              <a:rPr lang="pl-PL" sz="2400" dirty="0" err="1" smtClean="0"/>
              <a:t>tmp</a:t>
            </a:r>
            <a:r>
              <a:rPr lang="pl-PL" sz="2400" dirty="0" smtClean="0"/>
              <a:t>” wykonaj polecenia: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err="1" smtClean="0"/>
              <a:t>javac</a:t>
            </a:r>
            <a:r>
              <a:rPr lang="pl-PL" sz="2400" dirty="0" smtClean="0"/>
              <a:t> Hello.java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err="1"/>
              <a:t>d</a:t>
            </a:r>
            <a:r>
              <a:rPr lang="pl-PL" sz="2400" dirty="0" err="1" smtClean="0"/>
              <a:t>ir</a:t>
            </a:r>
            <a:endParaRPr lang="pl-PL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pl-PL" sz="2400" dirty="0" smtClean="0"/>
              <a:t>W katalogu „</a:t>
            </a:r>
            <a:r>
              <a:rPr lang="pl-PL" sz="2400" dirty="0" err="1" smtClean="0"/>
              <a:t>tmp</a:t>
            </a:r>
            <a:r>
              <a:rPr lang="pl-PL" sz="2400" dirty="0" smtClean="0"/>
              <a:t>” wykonaj polecenie: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err="1" smtClean="0"/>
              <a:t>java</a:t>
            </a:r>
            <a:r>
              <a:rPr lang="pl-PL" sz="2400" dirty="0" smtClean="0"/>
              <a:t> Hello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l-PL" sz="2400" dirty="0"/>
          </a:p>
          <a:p>
            <a:r>
              <a:rPr lang="pl-PL" sz="2400" dirty="0" smtClean="0"/>
              <a:t>Jeśli wszystkie kroki zostały wykonane poprawnie na ekranie pojawi się napis: „Hello World”.</a:t>
            </a:r>
          </a:p>
        </p:txBody>
      </p:sp>
    </p:spTree>
    <p:extLst>
      <p:ext uri="{BB962C8B-B14F-4D97-AF65-F5344CB8AC3E}">
        <p14:creationId xmlns:p14="http://schemas.microsoft.com/office/powerpoint/2010/main" val="81215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generyczne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364" y="1255594"/>
            <a:ext cx="116551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 err="1"/>
              <a:t>Generyczność</a:t>
            </a:r>
            <a:r>
              <a:rPr lang="pl-PL" sz="3600" dirty="0"/>
              <a:t> pozwala nam parametryzować klasy i metody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Zwiększa uniwersalność klasy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Jest to jeden ze sposobów na wprowadzenie polimorfizmu w kodzie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Typ parametru metody lub typ pola klasy wybieramy dopiero w momencie jej użycia, a nie konstruowania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Do użycia typów generycznych służy operator &lt;&gt;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3516901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generyczne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364" y="1255594"/>
            <a:ext cx="116551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 err="1"/>
              <a:t>Generyczność</a:t>
            </a:r>
            <a:r>
              <a:rPr lang="pl-PL" sz="3600" dirty="0"/>
              <a:t> możemy wprowadzać na poziomie klas i metod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Klasa – generyczny kubek – nie wiemy co jest w środku,</a:t>
            </a:r>
          </a:p>
          <a:p>
            <a:r>
              <a:rPr lang="pl-PL" sz="3600" dirty="0"/>
              <a:t>tworząc instancję musimy zadecydować czym będzie zawartość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2101650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generyczne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364" y="1255594"/>
            <a:ext cx="1165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Klasa – generyczny kubek – w środku powinno znajdować się cokolwiek co jest napojem, ale zawsze napój tego samego typu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4659" y="2230040"/>
            <a:ext cx="6723251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/>
              <a:t>Kubek może zostać sparametryzowany, aby przyjmować napój </a:t>
            </a:r>
          </a:p>
          <a:p>
            <a:r>
              <a:rPr lang="pl-PL" sz="2000" dirty="0"/>
              <a:t>tylko konkretnego typu, np. mój ulubiony kubek na kawę.</a:t>
            </a:r>
          </a:p>
          <a:p>
            <a:endParaRPr lang="pl-PL" dirty="0"/>
          </a:p>
          <a:p>
            <a:r>
              <a:rPr lang="pl-PL" dirty="0"/>
              <a:t>W takim przypadku kubek może zawierać tylko kawę, nie możliwe jest</a:t>
            </a:r>
          </a:p>
          <a:p>
            <a:r>
              <a:rPr lang="pl-PL" dirty="0"/>
              <a:t>wlanie do niego herbaty.</a:t>
            </a:r>
          </a:p>
          <a:p>
            <a:endParaRPr lang="pl-PL" dirty="0"/>
          </a:p>
          <a:p>
            <a:r>
              <a:rPr lang="pl-PL" dirty="0"/>
              <a:t>Aby utworzyć nowy kubek na kawę, musimy wywołać kod:</a:t>
            </a:r>
          </a:p>
          <a:p>
            <a:endParaRPr lang="pl-PL" dirty="0"/>
          </a:p>
          <a:p>
            <a:r>
              <a:rPr lang="pl-PL" dirty="0" err="1"/>
              <a:t>GenericCup</a:t>
            </a:r>
            <a:r>
              <a:rPr lang="pl-PL" dirty="0"/>
              <a:t>&lt;</a:t>
            </a:r>
            <a:r>
              <a:rPr lang="pl-PL" dirty="0" err="1"/>
              <a:t>Coffee</a:t>
            </a:r>
            <a:r>
              <a:rPr lang="pl-PL" dirty="0"/>
              <a:t>&gt; </a:t>
            </a:r>
            <a:r>
              <a:rPr lang="pl-PL" dirty="0" err="1"/>
              <a:t>coffeeCup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GenericCup</a:t>
            </a:r>
            <a:r>
              <a:rPr lang="pl-PL" dirty="0"/>
              <a:t>&lt;&gt;();</a:t>
            </a:r>
          </a:p>
          <a:p>
            <a:endParaRPr lang="pl-PL" dirty="0"/>
          </a:p>
          <a:p>
            <a:r>
              <a:rPr lang="pl-PL" dirty="0"/>
              <a:t>Klasa, która rozszerza generyczny kubek powinna określić jakiego typu</a:t>
            </a:r>
          </a:p>
          <a:p>
            <a:r>
              <a:rPr lang="pl-PL" dirty="0"/>
              <a:t>zawartość będzie w kubku:</a:t>
            </a:r>
          </a:p>
          <a:p>
            <a:endParaRPr lang="pl-PL" dirty="0"/>
          </a:p>
          <a:p>
            <a:r>
              <a:rPr lang="pl-PL" dirty="0"/>
              <a:t>public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Mug</a:t>
            </a:r>
            <a:r>
              <a:rPr lang="pl-PL" dirty="0"/>
              <a:t> </a:t>
            </a:r>
            <a:r>
              <a:rPr lang="pl-PL" dirty="0" err="1"/>
              <a:t>extends</a:t>
            </a:r>
            <a:r>
              <a:rPr lang="pl-PL" dirty="0"/>
              <a:t> </a:t>
            </a:r>
            <a:r>
              <a:rPr lang="pl-PL" dirty="0" err="1"/>
              <a:t>GenericCup</a:t>
            </a:r>
            <a:r>
              <a:rPr lang="pl-PL" dirty="0"/>
              <a:t>&lt;</a:t>
            </a:r>
            <a:r>
              <a:rPr lang="pl-PL" dirty="0" err="1"/>
              <a:t>Cofferr</a:t>
            </a:r>
            <a:r>
              <a:rPr lang="pl-PL" dirty="0"/>
              <a:t>&gt; { … }</a:t>
            </a:r>
          </a:p>
          <a:p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3" y="3697287"/>
            <a:ext cx="4656138" cy="945893"/>
          </a:xfrm>
          <a:prstGeom prst="rect">
            <a:avLst/>
          </a:prstGeom>
        </p:spPr>
      </p:pic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3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42747594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generyczne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364" y="1255594"/>
            <a:ext cx="119736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Metody – sparametryzować możemy zwracany typ:</a:t>
            </a:r>
          </a:p>
          <a:p>
            <a:r>
              <a:rPr lang="en-US" sz="2400" i="1" dirty="0"/>
              <a:t>public &lt;T extends </a:t>
            </a:r>
            <a:r>
              <a:rPr lang="pl-PL" sz="2400" i="1" dirty="0"/>
              <a:t>Drink&gt;</a:t>
            </a:r>
            <a:r>
              <a:rPr lang="en-US" sz="2400" i="1" dirty="0"/>
              <a:t> </a:t>
            </a:r>
            <a:r>
              <a:rPr lang="pl-PL" sz="2400" i="1" dirty="0" err="1"/>
              <a:t>fillCup</a:t>
            </a:r>
            <a:r>
              <a:rPr lang="en-US" sz="2400" i="1" dirty="0"/>
              <a:t>(String name, Class&lt;T&gt; type)</a:t>
            </a:r>
            <a:endParaRPr lang="pl-PL" sz="2400" i="1" dirty="0"/>
          </a:p>
          <a:p>
            <a:r>
              <a:rPr lang="pl-PL" sz="2400" dirty="0"/>
              <a:t>Konieczne jest przekazanie jako parametr funkcji typu generycznego (obiekt Class można pobrać z każdej klasy i obiektu poprzez wywołanie metody </a:t>
            </a:r>
            <a:r>
              <a:rPr lang="pl-PL" sz="2400" dirty="0" err="1"/>
              <a:t>getClass</a:t>
            </a:r>
            <a:r>
              <a:rPr lang="pl-PL" sz="2400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Parametry :</a:t>
            </a:r>
          </a:p>
          <a:p>
            <a:r>
              <a:rPr lang="fr-FR" sz="2400" i="1" dirty="0"/>
              <a:t>public </a:t>
            </a:r>
            <a:r>
              <a:rPr lang="fr-FR" sz="2400" i="1" dirty="0" err="1"/>
              <a:t>static</a:t>
            </a:r>
            <a:r>
              <a:rPr lang="fr-FR" sz="2400" i="1" dirty="0"/>
              <a:t> &lt;T&gt; </a:t>
            </a:r>
            <a:r>
              <a:rPr lang="fr-FR" sz="2400" i="1" dirty="0" err="1"/>
              <a:t>void</a:t>
            </a:r>
            <a:r>
              <a:rPr lang="fr-FR" sz="2400" i="1" dirty="0"/>
              <a:t> copy(List&lt;T&gt; </a:t>
            </a:r>
            <a:r>
              <a:rPr lang="fr-FR" sz="2400" i="1" dirty="0" err="1"/>
              <a:t>dest</a:t>
            </a:r>
            <a:r>
              <a:rPr lang="fr-FR" sz="2400" i="1" dirty="0"/>
              <a:t>, List&lt;? </a:t>
            </a:r>
            <a:r>
              <a:rPr lang="fr-FR" sz="2400" i="1" dirty="0" err="1"/>
              <a:t>extends</a:t>
            </a:r>
            <a:r>
              <a:rPr lang="fr-FR" sz="2400" i="1" dirty="0"/>
              <a:t> T&gt; </a:t>
            </a:r>
            <a:r>
              <a:rPr lang="fr-FR" sz="2400" i="1" dirty="0" err="1"/>
              <a:t>src</a:t>
            </a:r>
            <a:r>
              <a:rPr lang="fr-FR" sz="2400" i="1" dirty="0"/>
              <a:t>) </a:t>
            </a:r>
            <a:endParaRPr lang="pl-PL" sz="2400" i="1" dirty="0"/>
          </a:p>
          <a:p>
            <a:r>
              <a:rPr lang="pl-PL" sz="2400" dirty="0"/>
              <a:t>Składnie &lt;? </a:t>
            </a:r>
            <a:r>
              <a:rPr lang="pl-PL" sz="2400" dirty="0" err="1"/>
              <a:t>extends</a:t>
            </a:r>
            <a:r>
              <a:rPr lang="pl-PL" sz="2400" dirty="0"/>
              <a:t> T&gt; oznacza że akceptowany jest dowolny typ rozszerzający typ generyczny T.</a:t>
            </a:r>
          </a:p>
          <a:p>
            <a:endParaRPr lang="pl-PL" sz="2400" dirty="0"/>
          </a:p>
          <a:p>
            <a:r>
              <a:rPr lang="pl-PL" sz="2400" dirty="0"/>
              <a:t>Symbole typów generycznych oznacza się najczęściej dużą pojedynczą literą (T, R, S).</a:t>
            </a:r>
          </a:p>
          <a:p>
            <a:r>
              <a:rPr lang="pl-PL" sz="2400" dirty="0"/>
              <a:t>Klasa lub metoda może posiadać wiele różnych typów generycznych (wymienione po przecinku)  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3129882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generyczne - ograniczenia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364" y="1255594"/>
            <a:ext cx="116551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tworzyć obiektów typów sparametryzowanych (</a:t>
            </a:r>
            <a:r>
              <a:rPr lang="pl-PL" sz="3600" dirty="0" err="1"/>
              <a:t>new</a:t>
            </a:r>
            <a:r>
              <a:rPr lang="pl-PL" sz="3600" dirty="0"/>
              <a:t> T())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używać operatora </a:t>
            </a:r>
            <a:r>
              <a:rPr lang="pl-PL" sz="3600" dirty="0" err="1"/>
              <a:t>instanceOf</a:t>
            </a:r>
            <a:r>
              <a:rPr lang="pl-PL" sz="3600" dirty="0"/>
              <a:t> ( z powodu </a:t>
            </a:r>
            <a:r>
              <a:rPr lang="pl-PL" sz="3600" dirty="0" err="1"/>
              <a:t>j.w</a:t>
            </a:r>
            <a:r>
              <a:rPr lang="pl-PL" sz="3600" dirty="0"/>
              <a:t>.),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używać ich w statycznych kontekstach (bo statyczny kontekst jest jeden dla wszystkich różnych instancji typu sparametryzowanego) – dotyczy klas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wywoływać metod z konkretnych klas i interfejsów, które nie są zaznaczone jako górne ograniczenia parametru typu (w najprostszym przypadku tą górną granicą jest Object, wtedy możemy używać tylko metod klasy Object).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6802520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 …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21073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389" y="1197032"/>
            <a:ext cx="10238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19. Wyjątki</a:t>
            </a:r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5691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Wyjątki w Javie – </a:t>
            </a:r>
            <a:r>
              <a:rPr lang="pl-PL" dirty="0" err="1"/>
              <a:t>try</a:t>
            </a:r>
            <a:r>
              <a:rPr lang="pl-PL" dirty="0"/>
              <a:t> </a:t>
            </a:r>
            <a:r>
              <a:rPr lang="pl-PL" dirty="0" err="1"/>
              <a:t>catch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204716" y="1255594"/>
            <a:ext cx="118053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Blok </a:t>
            </a:r>
            <a:r>
              <a:rPr lang="pl-PL" sz="3200" dirty="0" err="1"/>
              <a:t>try</a:t>
            </a:r>
            <a:r>
              <a:rPr lang="pl-PL" sz="3200" dirty="0"/>
              <a:t> – </a:t>
            </a:r>
            <a:r>
              <a:rPr lang="pl-PL" sz="3200" dirty="0" err="1"/>
              <a:t>catch</a:t>
            </a:r>
            <a:r>
              <a:rPr lang="pl-PL" sz="3200" dirty="0"/>
              <a:t> –</a:t>
            </a:r>
            <a:r>
              <a:rPr lang="pl-PL" sz="3200" dirty="0" err="1"/>
              <a:t>finally</a:t>
            </a:r>
            <a:r>
              <a:rPr lang="pl-PL" sz="3200" dirty="0"/>
              <a:t> zapewnia nam wykonanie bloku kodu w sposób zapewniający obsługę potencjalnych błędów</a:t>
            </a:r>
          </a:p>
          <a:p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 err="1"/>
              <a:t>try</a:t>
            </a:r>
            <a:r>
              <a:rPr lang="pl-PL" sz="3200" dirty="0"/>
              <a:t> zawiera blok kodu, który może powodować błąd</a:t>
            </a:r>
          </a:p>
          <a:p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 err="1"/>
              <a:t>catch</a:t>
            </a:r>
            <a:r>
              <a:rPr lang="pl-PL" sz="3200" dirty="0"/>
              <a:t> to blok zawierający kod, w którym obsługujemy błąd</a:t>
            </a:r>
          </a:p>
          <a:p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 err="1"/>
              <a:t>finally</a:t>
            </a:r>
            <a:r>
              <a:rPr lang="pl-PL" sz="3200" dirty="0"/>
              <a:t> to blok kodu, który wykona się zawsze, nie zależnie czy w bloku </a:t>
            </a:r>
            <a:r>
              <a:rPr lang="pl-PL" sz="3200" dirty="0" err="1"/>
              <a:t>try</a:t>
            </a:r>
            <a:r>
              <a:rPr lang="pl-PL" sz="3200" dirty="0"/>
              <a:t> wystąpi błąd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2918401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Wyjątki w Javie – </a:t>
            </a:r>
            <a:r>
              <a:rPr lang="pl-PL" dirty="0" err="1"/>
              <a:t>try</a:t>
            </a:r>
            <a:r>
              <a:rPr lang="pl-PL" dirty="0"/>
              <a:t> </a:t>
            </a:r>
            <a:r>
              <a:rPr lang="pl-PL" dirty="0" err="1"/>
              <a:t>catch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204716" y="1255594"/>
            <a:ext cx="1180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91436" y="1141155"/>
            <a:ext cx="118053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Bloków </a:t>
            </a:r>
            <a:r>
              <a:rPr lang="pl-PL" sz="2000" dirty="0" err="1"/>
              <a:t>catch</a:t>
            </a:r>
            <a:r>
              <a:rPr lang="pl-PL" sz="2000" dirty="0"/>
              <a:t> może być wiele, należy pamiętać aby je układać „od szczegółu do ogółu”. </a:t>
            </a:r>
          </a:p>
          <a:p>
            <a:endParaRPr lang="pl-PL" sz="2000" dirty="0"/>
          </a:p>
          <a:p>
            <a:r>
              <a:rPr lang="pl-PL" sz="2000" dirty="0"/>
              <a:t>Tj. jeśli zrobimy obsługę wyjątku nadrzędnego przed obsługą wyjątku dziedziczącego to wykona się blok kodu </a:t>
            </a:r>
          </a:p>
          <a:p>
            <a:r>
              <a:rPr lang="pl-PL" sz="2000" dirty="0"/>
              <a:t>dla ogólniejszego wyjątku</a:t>
            </a:r>
          </a:p>
          <a:p>
            <a:endParaRPr lang="pl-PL" sz="2000" dirty="0"/>
          </a:p>
          <a:p>
            <a:r>
              <a:rPr lang="pl-PL" sz="2000" dirty="0"/>
              <a:t>Od Javy 7 bloki </a:t>
            </a:r>
            <a:r>
              <a:rPr lang="pl-PL" sz="2000" dirty="0" err="1"/>
              <a:t>catch</a:t>
            </a:r>
            <a:r>
              <a:rPr lang="pl-PL" sz="2000" dirty="0"/>
              <a:t> dla różnych wyjątków można łączyć za pomocą operatora |.</a:t>
            </a:r>
          </a:p>
          <a:p>
            <a:endParaRPr lang="pl-PL" sz="2000" dirty="0"/>
          </a:p>
          <a:p>
            <a:r>
              <a:rPr lang="pl-PL" sz="2000" dirty="0"/>
              <a:t>Bloki </a:t>
            </a:r>
            <a:r>
              <a:rPr lang="pl-PL" sz="2000" dirty="0" err="1"/>
              <a:t>catch</a:t>
            </a:r>
            <a:r>
              <a:rPr lang="pl-PL" sz="2000" dirty="0"/>
              <a:t> i </a:t>
            </a:r>
            <a:r>
              <a:rPr lang="pl-PL" sz="2000" dirty="0" err="1"/>
              <a:t>finally</a:t>
            </a:r>
            <a:r>
              <a:rPr lang="pl-PL" sz="2000" dirty="0"/>
              <a:t> są opcjonalne, ale przynajmniej jeden z nich musi się pojawić.</a:t>
            </a:r>
          </a:p>
          <a:p>
            <a:endParaRPr lang="pl-PL" sz="2000" dirty="0"/>
          </a:p>
          <a:p>
            <a:endParaRPr lang="pl-PL" sz="2000" dirty="0"/>
          </a:p>
          <a:p>
            <a:endParaRPr lang="pl-PL" sz="2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5300" y="3793291"/>
            <a:ext cx="784860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import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java.util.Scanner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;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public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class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Odczyt{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public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static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void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main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(String[]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args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){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tab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[] = {1,2,3,4,5};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Scanner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odczyt =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new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Scanner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(System.in);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index = -1;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("Podaj indeks tablicy, który chcesz zobaczyć: ");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index = 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odczyt.nextInt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();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try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{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tab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[index]);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} </a:t>
            </a:r>
            <a:r>
              <a:rPr kumimoji="0" lang="pl-PL" altLang="pl-PL" sz="10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catch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(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ArrayIndexOutOfBoundsException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e) {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("Niepoprawny parametr, rozmiar tablicy to: "+</a:t>
            </a:r>
            <a:r>
              <a:rPr kumimoji="0" lang="pl-PL" altLang="pl-PL" sz="1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tab.length</a:t>
            </a: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);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}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}</a:t>
            </a:r>
            <a:endParaRPr kumimoji="0" lang="pl-PL" altLang="pl-PL" sz="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956387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Wyjątki w Javie – </a:t>
            </a:r>
            <a:r>
              <a:rPr lang="pl-PL" dirty="0" err="1"/>
              <a:t>throws</a:t>
            </a:r>
            <a:r>
              <a:rPr lang="pl-PL" dirty="0"/>
              <a:t> a </a:t>
            </a:r>
            <a:r>
              <a:rPr lang="pl-PL" dirty="0" err="1"/>
              <a:t>throw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204716" y="1255594"/>
            <a:ext cx="1180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04716" y="1089164"/>
            <a:ext cx="118053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/>
              <a:t>Throws</a:t>
            </a:r>
            <a:r>
              <a:rPr lang="pl-PL" sz="2000" dirty="0"/>
              <a:t> jest elementem sygnatury funkcji, określa jakie wyjątki może rzucić ta funkcja. Standard języka wymaga zapisania wyjątków </a:t>
            </a:r>
            <a:r>
              <a:rPr lang="pl-PL" sz="2000" dirty="0" err="1"/>
              <a:t>checked</a:t>
            </a:r>
            <a:r>
              <a:rPr lang="pl-PL" sz="2000" dirty="0"/>
              <a:t>, zapisanie wyjątków </a:t>
            </a:r>
            <a:r>
              <a:rPr lang="pl-PL" sz="2000" dirty="0" err="1"/>
              <a:t>unchecked</a:t>
            </a:r>
            <a:r>
              <a:rPr lang="pl-PL" sz="2000" dirty="0"/>
              <a:t> jest dobrowolne (pisze się je tylko w uzasadnionej sytuacji, aby nie zaciemniać kodu).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/>
          </a:p>
          <a:p>
            <a:r>
              <a:rPr lang="pl-PL" sz="2000" dirty="0"/>
              <a:t>public String </a:t>
            </a:r>
            <a:r>
              <a:rPr lang="pl-PL" sz="2000" dirty="0" err="1"/>
              <a:t>showArrayElements</a:t>
            </a:r>
            <a:r>
              <a:rPr lang="pl-PL" sz="2000" dirty="0"/>
              <a:t>(</a:t>
            </a:r>
            <a:r>
              <a:rPr lang="pl-PL" sz="2000" dirty="0" err="1"/>
              <a:t>int</a:t>
            </a:r>
            <a:r>
              <a:rPr lang="pl-PL" sz="2000" dirty="0"/>
              <a:t>[] i) </a:t>
            </a:r>
            <a:r>
              <a:rPr lang="pl-PL" sz="2000" dirty="0" err="1"/>
              <a:t>throws</a:t>
            </a:r>
            <a:r>
              <a:rPr lang="pl-PL" sz="2000" dirty="0"/>
              <a:t> </a:t>
            </a:r>
            <a:r>
              <a:rPr lang="pl-PL" sz="2000" dirty="0" err="1"/>
              <a:t>IndexOutOfBoundsException</a:t>
            </a:r>
            <a:endParaRPr lang="pl-PL" sz="2000" dirty="0"/>
          </a:p>
          <a:p>
            <a:endParaRPr lang="pl-P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/>
              <a:t>Throw</a:t>
            </a:r>
            <a:r>
              <a:rPr lang="pl-PL" sz="2000" dirty="0"/>
              <a:t> służy do wywołania wyjątku. Aby go wywołać należy utworzyć nową instancję.</a:t>
            </a:r>
          </a:p>
          <a:p>
            <a:endParaRPr lang="pl-PL" sz="2000" dirty="0"/>
          </a:p>
          <a:p>
            <a:r>
              <a:rPr lang="pl-PL" sz="2000" dirty="0"/>
              <a:t>	</a:t>
            </a:r>
            <a:r>
              <a:rPr lang="pl-PL" sz="2000" dirty="0" err="1"/>
              <a:t>throw</a:t>
            </a:r>
            <a:r>
              <a:rPr lang="pl-PL" sz="2000" dirty="0"/>
              <a:t> </a:t>
            </a:r>
            <a:r>
              <a:rPr lang="pl-PL" sz="2000" dirty="0" err="1"/>
              <a:t>new</a:t>
            </a:r>
            <a:r>
              <a:rPr lang="pl-PL" sz="2000" dirty="0"/>
              <a:t> </a:t>
            </a:r>
            <a:r>
              <a:rPr lang="pl-PL" sz="2000" dirty="0" err="1"/>
              <a:t>MyBusinessException</a:t>
            </a:r>
            <a:r>
              <a:rPr lang="pl-PL" sz="2000" dirty="0"/>
              <a:t>();</a:t>
            </a:r>
          </a:p>
          <a:p>
            <a:endParaRPr lang="pl-PL" sz="2000" dirty="0"/>
          </a:p>
          <a:p>
            <a:r>
              <a:rPr lang="pl-PL" sz="2000" dirty="0"/>
              <a:t>Wywołanie wyjątku w naszym kodzie może spowodować konieczność dodania </a:t>
            </a:r>
            <a:r>
              <a:rPr lang="pl-PL" sz="2000" dirty="0" err="1"/>
              <a:t>throws</a:t>
            </a:r>
            <a:r>
              <a:rPr lang="pl-PL" sz="2000" dirty="0"/>
              <a:t> w sygnaturze metody.</a:t>
            </a:r>
          </a:p>
          <a:p>
            <a:endParaRPr lang="pl-PL" sz="2000" dirty="0"/>
          </a:p>
          <a:p>
            <a:r>
              <a:rPr lang="pl-PL" sz="2000" dirty="0"/>
              <a:t>Wyjątki nie muszą zostać obsłużone w metodzie, która wywołała błędną funkcję. Dodanie </a:t>
            </a:r>
            <a:r>
              <a:rPr lang="pl-PL" sz="2000" dirty="0" err="1"/>
              <a:t>throws</a:t>
            </a:r>
            <a:r>
              <a:rPr lang="pl-PL" sz="2000" dirty="0"/>
              <a:t> na tej metodzie przeniesie odpowiedzialność za obsługę błędów do metody wyżej.</a:t>
            </a:r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420185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Ćwiczenie 2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6" y="1055716"/>
            <a:ext cx="74385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2400" dirty="0" smtClean="0"/>
              <a:t>Korzystając z IDE (</a:t>
            </a:r>
            <a:r>
              <a:rPr lang="pl-PL" sz="2400" dirty="0" err="1" smtClean="0"/>
              <a:t>intelij</a:t>
            </a:r>
            <a:r>
              <a:rPr lang="pl-PL" sz="2400" dirty="0" smtClean="0"/>
              <a:t> IDEA) utwórz nowy projekt: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File &gt; New… &gt; Java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Project SDK: 1.8 [</a:t>
            </a:r>
            <a:r>
              <a:rPr lang="pl-PL" sz="2400" dirty="0" err="1" smtClean="0"/>
              <a:t>Next</a:t>
            </a:r>
            <a:r>
              <a:rPr lang="pl-PL" sz="2400" dirty="0" smtClean="0"/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Project </a:t>
            </a:r>
            <a:r>
              <a:rPr lang="pl-PL" sz="2400" dirty="0" err="1" smtClean="0"/>
              <a:t>name</a:t>
            </a:r>
            <a:r>
              <a:rPr lang="pl-PL" sz="2400" dirty="0" smtClean="0"/>
              <a:t>: hello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Project </a:t>
            </a:r>
            <a:r>
              <a:rPr lang="pl-PL" sz="2400" dirty="0" err="1" smtClean="0"/>
              <a:t>location</a:t>
            </a:r>
            <a:r>
              <a:rPr lang="pl-PL" sz="2400" dirty="0"/>
              <a:t>: D:\</a:t>
            </a:r>
            <a:r>
              <a:rPr lang="pl-PL" sz="2400" dirty="0" smtClean="0"/>
              <a:t>works\projects\sda\hello (sugerowana, możesz użyć dowolnej)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Project format: .idea (</a:t>
            </a:r>
            <a:r>
              <a:rPr lang="pl-PL" sz="2400" dirty="0" err="1" smtClean="0"/>
              <a:t>directory</a:t>
            </a:r>
            <a:r>
              <a:rPr lang="pl-PL" sz="2400" dirty="0" smtClean="0"/>
              <a:t> </a:t>
            </a:r>
            <a:r>
              <a:rPr lang="pl-PL" sz="2400" dirty="0" err="1" smtClean="0"/>
              <a:t>based</a:t>
            </a:r>
            <a:r>
              <a:rPr lang="pl-PL" sz="2400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err="1" smtClean="0"/>
              <a:t>Finish</a:t>
            </a:r>
            <a:endParaRPr lang="pl-PL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* The </a:t>
            </a:r>
            <a:r>
              <a:rPr lang="pl-PL" sz="2400" dirty="0" err="1" smtClean="0"/>
              <a:t>project</a:t>
            </a:r>
            <a:r>
              <a:rPr lang="pl-PL" sz="2400" dirty="0" smtClean="0"/>
              <a:t> </a:t>
            </a:r>
            <a:r>
              <a:rPr lang="pl-PL" sz="2400" dirty="0" err="1" smtClean="0"/>
              <a:t>directory</a:t>
            </a:r>
            <a:r>
              <a:rPr lang="pl-PL" sz="2400" dirty="0"/>
              <a:t> </a:t>
            </a:r>
            <a:r>
              <a:rPr lang="pl-PL" sz="2400" dirty="0" smtClean="0"/>
              <a:t>… -&gt; 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** New </a:t>
            </a:r>
            <a:r>
              <a:rPr lang="pl-PL" sz="2400" dirty="0" err="1" smtClean="0"/>
              <a:t>projects</a:t>
            </a:r>
            <a:r>
              <a:rPr lang="pl-PL" sz="2400" dirty="0" smtClean="0"/>
              <a:t> </a:t>
            </a:r>
            <a:r>
              <a:rPr lang="pl-PL" sz="2400" dirty="0" err="1" smtClean="0"/>
              <a:t>can</a:t>
            </a:r>
            <a:r>
              <a:rPr lang="pl-PL" sz="2400" dirty="0" smtClean="0"/>
              <a:t> </a:t>
            </a:r>
            <a:r>
              <a:rPr lang="pl-PL" sz="2400" dirty="0" err="1" smtClean="0"/>
              <a:t>either</a:t>
            </a:r>
            <a:r>
              <a:rPr lang="pl-PL" sz="2400" dirty="0" smtClean="0"/>
              <a:t> be … -&gt; New </a:t>
            </a:r>
            <a:r>
              <a:rPr lang="pl-PL" sz="2400" dirty="0" err="1" smtClean="0"/>
              <a:t>window</a:t>
            </a:r>
            <a:endParaRPr lang="pl-PL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pl-PL" sz="2400" dirty="0" smtClean="0"/>
              <a:t>Zbadaj zawartość projektu w oknie „Project”</a:t>
            </a:r>
          </a:p>
        </p:txBody>
      </p:sp>
    </p:spTree>
    <p:extLst>
      <p:ext uri="{BB962C8B-B14F-4D97-AF65-F5344CB8AC3E}">
        <p14:creationId xmlns:p14="http://schemas.microsoft.com/office/powerpoint/2010/main" val="47565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Wyjątki w Javie – własne wyjątki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716" y="1255594"/>
            <a:ext cx="1180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04716" y="1150823"/>
            <a:ext cx="11805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Wyjątek jest zwykłą klasą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Chcąc napisać własny wyjątek tworzymy klasę rozszerzającą </a:t>
            </a:r>
            <a:r>
              <a:rPr lang="pl-PL" sz="2400" dirty="0" err="1"/>
              <a:t>Exception</a:t>
            </a:r>
            <a:r>
              <a:rPr lang="pl-PL" sz="2400" dirty="0"/>
              <a:t> lub </a:t>
            </a:r>
            <a:r>
              <a:rPr lang="pl-PL" sz="2400" dirty="0" err="1"/>
              <a:t>RuntimeException</a:t>
            </a:r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Własne wyjątki wykorzystujemy i obsługujemy jak te wbudowane w język Java</a:t>
            </a:r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7866103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Wyjątki w Javie – co zawiera wyjątek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716" y="1255594"/>
            <a:ext cx="1180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04716" y="1150823"/>
            <a:ext cx="1180531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l-PL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3600" b="1" dirty="0"/>
              <a:t>Z wyjątku możemy odczytać: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Klasę wyjątku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Wiadomość zapisaną w wyjątku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Dodane pola (w przypadku naszego wyjątku polską wiadomość)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Stos </a:t>
            </a:r>
            <a:r>
              <a:rPr lang="pl-PL" sz="2400" dirty="0" err="1"/>
              <a:t>wywołań</a:t>
            </a:r>
            <a:r>
              <a:rPr lang="pl-PL" sz="2400" dirty="0"/>
              <a:t> funkcji (kolejne wywołania funkcji odłożone na stos – pomaga programiście w procesie debugowania kodu oraz określa miejsce gdzie nastąpiła sytuacja wyjątkowa)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l-PL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400" dirty="0"/>
              <a:t>Wyświetlenie stosu </a:t>
            </a:r>
            <a:r>
              <a:rPr lang="pl-PL" sz="2400" dirty="0" err="1"/>
              <a:t>wywołań</a:t>
            </a:r>
            <a:r>
              <a:rPr lang="pl-PL" sz="2400" dirty="0"/>
              <a:t> na standardowym wyjściu – funkcja </a:t>
            </a:r>
            <a:r>
              <a:rPr lang="pl-PL" sz="2400" dirty="0" err="1"/>
              <a:t>printStackTrace</a:t>
            </a:r>
            <a:r>
              <a:rPr lang="pl-PL" sz="2400" dirty="0"/>
              <a:t>();</a:t>
            </a:r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9711338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 …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70526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389" y="1197032"/>
            <a:ext cx="10238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20. Data i czas</a:t>
            </a:r>
          </a:p>
          <a:p>
            <a:r>
              <a:rPr lang="pl-PL" sz="2400" dirty="0" smtClean="0"/>
              <a:t>21. Kolekcje</a:t>
            </a:r>
          </a:p>
          <a:p>
            <a:endParaRPr lang="pl-PL" sz="2400" dirty="0" smtClean="0"/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12031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i czas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830" y="1078173"/>
            <a:ext cx="1181896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3200" dirty="0"/>
              <a:t>W języku Java mamy obecnie 3 implementacje daty: </a:t>
            </a:r>
            <a:r>
              <a:rPr lang="pl-PL" sz="3200" dirty="0" err="1"/>
              <a:t>java.util.Date</a:t>
            </a:r>
            <a:r>
              <a:rPr lang="pl-PL" sz="3200" dirty="0"/>
              <a:t>, </a:t>
            </a:r>
            <a:r>
              <a:rPr lang="pl-PL" sz="3200" dirty="0" err="1"/>
              <a:t>java.sql.Data</a:t>
            </a:r>
            <a:r>
              <a:rPr lang="pl-PL" sz="3200" dirty="0"/>
              <a:t> i </a:t>
            </a:r>
            <a:r>
              <a:rPr lang="pl-PL" sz="3200" dirty="0" err="1"/>
              <a:t>java.time.LocalDate</a:t>
            </a:r>
            <a:endParaRPr lang="pl-PL" sz="3200" dirty="0"/>
          </a:p>
          <a:p>
            <a:pPr marL="285750" indent="-285750">
              <a:buFontTx/>
              <a:buChar char="-"/>
            </a:pPr>
            <a:r>
              <a:rPr lang="pl-PL" sz="3200" dirty="0"/>
              <a:t>Ostatnia implementacja pochodzi z najnowszej wersji Javy i jest obowiązująca.</a:t>
            </a:r>
          </a:p>
          <a:p>
            <a:pPr marL="285750" indent="-285750">
              <a:buFontTx/>
              <a:buChar char="-"/>
            </a:pPr>
            <a:r>
              <a:rPr lang="pl-PL" sz="3200" dirty="0" err="1"/>
              <a:t>LocalDate</a:t>
            </a:r>
            <a:r>
              <a:rPr lang="pl-PL" sz="3200" dirty="0"/>
              <a:t> reprezentuje datę, </a:t>
            </a:r>
            <a:r>
              <a:rPr lang="pl-PL" sz="3200" dirty="0" err="1"/>
              <a:t>LocalDateTime</a:t>
            </a:r>
            <a:r>
              <a:rPr lang="pl-PL" sz="3200" dirty="0"/>
              <a:t> posiada również reprezentacje czasu</a:t>
            </a:r>
          </a:p>
          <a:p>
            <a:pPr marL="285750" indent="-285750">
              <a:buFontTx/>
              <a:buChar char="-"/>
            </a:pPr>
            <a:r>
              <a:rPr lang="pl-PL" sz="3200" dirty="0" err="1"/>
              <a:t>LocalDateTime.now</a:t>
            </a:r>
            <a:r>
              <a:rPr lang="pl-PL" sz="3200" dirty="0"/>
              <a:t>() – zwróci obiekt zawierający aktualną datę (komputera).</a:t>
            </a:r>
          </a:p>
          <a:p>
            <a:pPr marL="285750" indent="-285750">
              <a:buFontTx/>
              <a:buChar char="-"/>
            </a:pPr>
            <a:r>
              <a:rPr lang="pl-PL" sz="3200" dirty="0" err="1"/>
              <a:t>new</a:t>
            </a:r>
            <a:r>
              <a:rPr lang="pl-PL" sz="3200" dirty="0"/>
              <a:t> </a:t>
            </a:r>
            <a:r>
              <a:rPr lang="pl-PL" sz="3200" dirty="0" err="1"/>
              <a:t>LocalDateTime</a:t>
            </a:r>
            <a:r>
              <a:rPr lang="pl-PL" sz="3200" dirty="0"/>
              <a:t>() jak wyżej</a:t>
            </a:r>
          </a:p>
          <a:p>
            <a:pPr marL="285750" indent="-285750">
              <a:buFontTx/>
              <a:buChar char="-"/>
            </a:pPr>
            <a:endParaRPr lang="pl-PL" sz="3200" dirty="0"/>
          </a:p>
          <a:p>
            <a:pPr marL="285750" indent="-285750">
              <a:buFontTx/>
              <a:buChar char="-"/>
            </a:pP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9240048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i czas - formater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182" y="1091821"/>
            <a:ext cx="116824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/>
              <a:t>Obiekt daty może być tworzony z dowolnego napisu w dowolnym formacie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/>
              <a:t>Wystarczy przekazać obiekt formatera podczas </a:t>
            </a:r>
            <a:r>
              <a:rPr lang="pl-PL" sz="3200" dirty="0" err="1"/>
              <a:t>parsowania</a:t>
            </a:r>
            <a:r>
              <a:rPr lang="pl-PL" sz="3200" dirty="0"/>
              <a:t> daty.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3200" dirty="0"/>
          </a:p>
          <a:p>
            <a:r>
              <a:rPr lang="pl-PL" sz="3200" i="1" dirty="0" err="1"/>
              <a:t>DateTimeFormatter</a:t>
            </a:r>
            <a:r>
              <a:rPr lang="pl-PL" sz="3200" i="1" dirty="0"/>
              <a:t> </a:t>
            </a:r>
            <a:r>
              <a:rPr lang="pl-PL" sz="3200" i="1" dirty="0" err="1"/>
              <a:t>formatter</a:t>
            </a:r>
            <a:r>
              <a:rPr lang="pl-PL" sz="3200" i="1" dirty="0"/>
              <a:t> = </a:t>
            </a:r>
          </a:p>
          <a:p>
            <a:r>
              <a:rPr lang="pl-PL" sz="3200" i="1" dirty="0"/>
              <a:t>	</a:t>
            </a:r>
            <a:r>
              <a:rPr lang="pl-PL" sz="3200" i="1" dirty="0" err="1"/>
              <a:t>DateTimeFormatter.ofPattern</a:t>
            </a:r>
            <a:r>
              <a:rPr lang="pl-PL" sz="3200" i="1" dirty="0"/>
              <a:t>(„</a:t>
            </a:r>
            <a:r>
              <a:rPr lang="pl-PL" sz="3200" i="1" dirty="0" err="1"/>
              <a:t>dd</a:t>
            </a:r>
            <a:r>
              <a:rPr lang="pl-PL" sz="3200" i="1" dirty="0"/>
              <a:t>-MM-</a:t>
            </a:r>
            <a:r>
              <a:rPr lang="pl-PL" sz="3200" i="1" dirty="0" err="1"/>
              <a:t>yyyy</a:t>
            </a:r>
            <a:r>
              <a:rPr lang="pl-PL" sz="3200" i="1" dirty="0"/>
              <a:t>");</a:t>
            </a:r>
          </a:p>
          <a:p>
            <a:r>
              <a:rPr lang="pl-PL" sz="3200" i="1" dirty="0" err="1"/>
              <a:t>LocalDate</a:t>
            </a:r>
            <a:r>
              <a:rPr lang="pl-PL" sz="3200" i="1" dirty="0"/>
              <a:t> </a:t>
            </a:r>
            <a:r>
              <a:rPr lang="pl-PL" sz="3200" i="1" dirty="0" err="1"/>
              <a:t>date</a:t>
            </a:r>
            <a:r>
              <a:rPr lang="pl-PL" sz="3200" i="1" dirty="0"/>
              <a:t> = </a:t>
            </a:r>
            <a:r>
              <a:rPr lang="pl-PL" sz="3200" i="1" dirty="0" err="1"/>
              <a:t>LocalDate.parse</a:t>
            </a:r>
            <a:r>
              <a:rPr lang="pl-PL" sz="3200" i="1" dirty="0"/>
              <a:t>(</a:t>
            </a:r>
            <a:r>
              <a:rPr lang="pl-PL" sz="3200" i="1" dirty="0" err="1"/>
              <a:t>input</a:t>
            </a:r>
            <a:r>
              <a:rPr lang="pl-PL" sz="3200" i="1" dirty="0"/>
              <a:t>, </a:t>
            </a:r>
            <a:r>
              <a:rPr lang="pl-PL" sz="3200" i="1" dirty="0" err="1"/>
              <a:t>formatter</a:t>
            </a:r>
            <a:r>
              <a:rPr lang="pl-PL" sz="3200" i="1" dirty="0"/>
              <a:t>); </a:t>
            </a:r>
          </a:p>
          <a:p>
            <a:endParaRPr lang="pl-PL" sz="3200" i="1" dirty="0"/>
          </a:p>
          <a:p>
            <a:r>
              <a:rPr lang="pl-PL" sz="3200" i="1" dirty="0"/>
              <a:t>String </a:t>
            </a:r>
            <a:r>
              <a:rPr lang="pl-PL" sz="3200" i="1" dirty="0" err="1"/>
              <a:t>formattedDate</a:t>
            </a:r>
            <a:r>
              <a:rPr lang="pl-PL" sz="3200" i="1" dirty="0"/>
              <a:t> = </a:t>
            </a:r>
            <a:r>
              <a:rPr lang="pl-PL" sz="3200" i="1" dirty="0" err="1"/>
              <a:t>date.format</a:t>
            </a:r>
            <a:r>
              <a:rPr lang="pl-PL" sz="3200" i="1" dirty="0"/>
              <a:t>(</a:t>
            </a:r>
            <a:r>
              <a:rPr lang="pl-PL" sz="3200" i="1" dirty="0" err="1"/>
              <a:t>formatter</a:t>
            </a:r>
            <a:r>
              <a:rPr lang="pl-PL" sz="3200" i="1" dirty="0"/>
              <a:t>);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7504290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Kolekcje</a:t>
            </a:r>
          </a:p>
        </p:txBody>
      </p:sp>
      <p:sp>
        <p:nvSpPr>
          <p:cNvPr id="7" name="object 47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10" dirty="0"/>
              <a:t>56</a:t>
            </a:r>
          </a:p>
        </p:txBody>
      </p:sp>
      <p:sp>
        <p:nvSpPr>
          <p:cNvPr id="8" name="object 3"/>
          <p:cNvSpPr txBox="1"/>
          <p:nvPr/>
        </p:nvSpPr>
        <p:spPr>
          <a:xfrm>
            <a:off x="4445003" y="1441445"/>
            <a:ext cx="130429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&lt;&lt;i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ace</a:t>
            </a:r>
            <a:r>
              <a:rPr sz="1800" spc="-5" dirty="0">
                <a:latin typeface="Calibri"/>
                <a:cs typeface="Calibri"/>
              </a:rPr>
              <a:t>&gt;&gt;</a:t>
            </a:r>
            <a:endParaRPr sz="1800">
              <a:latin typeface="Calibri"/>
              <a:cs typeface="Calibri"/>
            </a:endParaRPr>
          </a:p>
          <a:p>
            <a:pPr marL="74930" algn="ctr">
              <a:lnSpc>
                <a:spcPct val="100000"/>
              </a:lnSpc>
              <a:spcBef>
                <a:spcPts val="140"/>
              </a:spcBef>
            </a:pPr>
            <a:r>
              <a:rPr sz="1800" b="1" spc="-10" dirty="0">
                <a:latin typeface="Calibri"/>
                <a:cs typeface="Calibri"/>
              </a:rPr>
              <a:t>C</a:t>
            </a:r>
            <a:r>
              <a:rPr sz="1800" b="1" spc="-15" dirty="0">
                <a:latin typeface="Calibri"/>
                <a:cs typeface="Calibri"/>
              </a:rPr>
              <a:t>oll</a:t>
            </a:r>
            <a:r>
              <a:rPr sz="1800" b="1" spc="-5" dirty="0">
                <a:latin typeface="Calibri"/>
                <a:cs typeface="Calibri"/>
              </a:rPr>
              <a:t>ect</a:t>
            </a:r>
            <a:r>
              <a:rPr sz="1800" b="1" spc="-15" dirty="0">
                <a:latin typeface="Calibri"/>
                <a:cs typeface="Calibri"/>
              </a:rPr>
              <a:t>io</a:t>
            </a:r>
            <a:r>
              <a:rPr sz="1800" b="1" spc="-1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1485901" y="2495554"/>
            <a:ext cx="130429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&lt;&lt;i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ace</a:t>
            </a:r>
            <a:r>
              <a:rPr sz="1800" spc="-5" dirty="0">
                <a:latin typeface="Calibri"/>
                <a:cs typeface="Calibri"/>
              </a:rPr>
              <a:t>&gt;&gt;</a:t>
            </a:r>
            <a:endParaRPr sz="1800">
              <a:latin typeface="Calibri"/>
              <a:cs typeface="Calibri"/>
            </a:endParaRPr>
          </a:p>
          <a:p>
            <a:pPr marL="63500" algn="ctr">
              <a:lnSpc>
                <a:spcPct val="100000"/>
              </a:lnSpc>
              <a:spcBef>
                <a:spcPts val="140"/>
              </a:spcBef>
            </a:pPr>
            <a:r>
              <a:rPr sz="1800" b="1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5410204" y="2495554"/>
            <a:ext cx="130429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&lt;&lt;i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ace</a:t>
            </a:r>
            <a:r>
              <a:rPr sz="1800" spc="-5" dirty="0">
                <a:latin typeface="Calibri"/>
                <a:cs typeface="Calibri"/>
              </a:rPr>
              <a:t>&gt;&gt;</a:t>
            </a:r>
            <a:endParaRPr sz="1800" dirty="0">
              <a:latin typeface="Calibri"/>
              <a:cs typeface="Calibri"/>
            </a:endParaRPr>
          </a:p>
          <a:p>
            <a:pPr marL="57785" algn="ctr">
              <a:lnSpc>
                <a:spcPct val="100000"/>
              </a:lnSpc>
              <a:spcBef>
                <a:spcPts val="140"/>
              </a:spcBef>
            </a:pPr>
            <a:r>
              <a:rPr sz="1800" b="1" spc="-10" dirty="0">
                <a:latin typeface="Calibri"/>
                <a:cs typeface="Calibri"/>
              </a:rPr>
              <a:t>Li</a:t>
            </a: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9321800" y="2495554"/>
            <a:ext cx="130429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&lt;&lt;i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ace</a:t>
            </a:r>
            <a:r>
              <a:rPr sz="1800" spc="-5" dirty="0">
                <a:latin typeface="Calibri"/>
                <a:cs typeface="Calibri"/>
              </a:rPr>
              <a:t>&gt;&gt;</a:t>
            </a:r>
            <a:endParaRPr sz="1800">
              <a:latin typeface="Calibri"/>
              <a:cs typeface="Calibri"/>
            </a:endParaRPr>
          </a:p>
          <a:p>
            <a:pPr marL="64769" algn="ctr">
              <a:lnSpc>
                <a:spcPct val="100000"/>
              </a:lnSpc>
              <a:spcBef>
                <a:spcPts val="140"/>
              </a:spcBef>
            </a:pPr>
            <a:r>
              <a:rPr sz="1800" b="1" spc="-15" dirty="0">
                <a:latin typeface="Calibri"/>
                <a:cs typeface="Calibri"/>
              </a:rPr>
              <a:t>Que</a:t>
            </a:r>
            <a:r>
              <a:rPr sz="1800" b="1" spc="-10" dirty="0">
                <a:latin typeface="Calibri"/>
                <a:cs typeface="Calibri"/>
              </a:rPr>
              <a:t>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2374881" y="3651255"/>
            <a:ext cx="130429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&lt;&lt;i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ace</a:t>
            </a:r>
            <a:r>
              <a:rPr sz="1800" spc="-5" dirty="0">
                <a:latin typeface="Calibri"/>
                <a:cs typeface="Calibri"/>
              </a:rPr>
              <a:t>&gt;&gt;</a:t>
            </a:r>
            <a:endParaRPr sz="1800">
              <a:latin typeface="Calibri"/>
              <a:cs typeface="Calibri"/>
            </a:endParaRPr>
          </a:p>
          <a:p>
            <a:pPr marL="80645" algn="ctr">
              <a:lnSpc>
                <a:spcPct val="100000"/>
              </a:lnSpc>
              <a:spcBef>
                <a:spcPts val="140"/>
              </a:spcBef>
            </a:pPr>
            <a:r>
              <a:rPr sz="1800" b="1" spc="-10" dirty="0">
                <a:latin typeface="Calibri"/>
                <a:cs typeface="Calibri"/>
              </a:rPr>
              <a:t>Sor</a:t>
            </a:r>
            <a:r>
              <a:rPr sz="1800" b="1" spc="-3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dS</a:t>
            </a:r>
            <a:r>
              <a:rPr sz="1800" b="1" spc="-25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2374881" y="4794255"/>
            <a:ext cx="132588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3335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&lt;&lt;i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ace</a:t>
            </a:r>
            <a:r>
              <a:rPr sz="1800" spc="-5" dirty="0">
                <a:latin typeface="Calibri"/>
                <a:cs typeface="Calibri"/>
              </a:rPr>
              <a:t>&gt;&gt;</a:t>
            </a:r>
            <a:endParaRPr sz="1800">
              <a:latin typeface="Calibri"/>
              <a:cs typeface="Calibri"/>
            </a:endParaRPr>
          </a:p>
          <a:p>
            <a:pPr marL="63500" algn="ctr">
              <a:lnSpc>
                <a:spcPct val="100000"/>
              </a:lnSpc>
              <a:spcBef>
                <a:spcPts val="140"/>
              </a:spcBef>
            </a:pPr>
            <a:r>
              <a:rPr sz="1800" b="1" spc="-15" dirty="0">
                <a:latin typeface="Calibri"/>
                <a:cs typeface="Calibri"/>
              </a:rPr>
              <a:t>N</a:t>
            </a:r>
            <a:r>
              <a:rPr sz="1800" b="1" spc="-40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vi</a:t>
            </a:r>
            <a:r>
              <a:rPr sz="1800" b="1" spc="-45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able</a:t>
            </a:r>
            <a:r>
              <a:rPr sz="1800" b="1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2692389" y="5937256"/>
            <a:ext cx="737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95" dirty="0">
                <a:latin typeface="Calibri"/>
                <a:cs typeface="Calibri"/>
              </a:rPr>
              <a:t>T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ee</a:t>
            </a: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4775191" y="4933963"/>
            <a:ext cx="8591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Ar</a:t>
            </a:r>
            <a:r>
              <a:rPr sz="1800" b="1" spc="-40" dirty="0">
                <a:latin typeface="Calibri"/>
                <a:cs typeface="Calibri"/>
              </a:rPr>
              <a:t>r</a:t>
            </a:r>
            <a:r>
              <a:rPr sz="1800" b="1" spc="-45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yLi</a:t>
            </a:r>
            <a:r>
              <a:rPr sz="1800" b="1" spc="-35" dirty="0">
                <a:latin typeface="Calibri"/>
                <a:cs typeface="Calibri"/>
              </a:rPr>
              <a:t>s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812788" y="3790962"/>
            <a:ext cx="797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HashS</a:t>
            </a:r>
            <a:r>
              <a:rPr sz="1800" b="1" spc="-25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533395" y="4933963"/>
            <a:ext cx="14147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Lin</a:t>
            </a:r>
            <a:r>
              <a:rPr sz="1800" b="1" spc="-60" dirty="0">
                <a:latin typeface="Calibri"/>
                <a:cs typeface="Calibri"/>
              </a:rPr>
              <a:t>k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dHashS</a:t>
            </a:r>
            <a:r>
              <a:rPr sz="1800" b="1" spc="-25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6692900" y="4933963"/>
            <a:ext cx="6413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95" dirty="0">
                <a:latin typeface="Calibri"/>
                <a:cs typeface="Calibri"/>
              </a:rPr>
              <a:t>V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c</a:t>
            </a:r>
            <a:r>
              <a:rPr sz="1800" b="1" spc="-30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8712202" y="4933963"/>
            <a:ext cx="96329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Lin</a:t>
            </a:r>
            <a:r>
              <a:rPr sz="1800" b="1" spc="-60" dirty="0">
                <a:latin typeface="Calibri"/>
                <a:cs typeface="Calibri"/>
              </a:rPr>
              <a:t>k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dLi</a:t>
            </a:r>
            <a:r>
              <a:rPr sz="1800" b="1" spc="-35" dirty="0">
                <a:latin typeface="Calibri"/>
                <a:cs typeface="Calibri"/>
              </a:rPr>
              <a:t>s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10274303" y="4933963"/>
            <a:ext cx="13652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Pr</a:t>
            </a:r>
            <a:r>
              <a:rPr sz="1800" b="1" spc="-10" dirty="0">
                <a:latin typeface="Calibri"/>
                <a:cs typeface="Calibri"/>
              </a:rPr>
              <a:t>iorityQueue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2911208" y="2006132"/>
            <a:ext cx="1493520" cy="561975"/>
          </a:xfrm>
          <a:custGeom>
            <a:avLst/>
            <a:gdLst/>
            <a:ahLst/>
            <a:cxnLst/>
            <a:rect l="l" t="t" r="r" b="b"/>
            <a:pathLst>
              <a:path w="1493520" h="561975">
                <a:moveTo>
                  <a:pt x="0" y="561837"/>
                </a:moveTo>
                <a:lnTo>
                  <a:pt x="1481629" y="4450"/>
                </a:lnTo>
                <a:lnTo>
                  <a:pt x="1493516" y="0"/>
                </a:lnTo>
              </a:path>
            </a:pathLst>
          </a:custGeom>
          <a:ln w="253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/>
          <p:cNvSpPr/>
          <p:nvPr/>
        </p:nvSpPr>
        <p:spPr>
          <a:xfrm>
            <a:off x="4371380" y="1953554"/>
            <a:ext cx="135890" cy="114300"/>
          </a:xfrm>
          <a:custGeom>
            <a:avLst/>
            <a:gdLst/>
            <a:ahLst/>
            <a:cxnLst/>
            <a:rect l="l" t="t" r="r" b="b"/>
            <a:pathLst>
              <a:path w="135889" h="114300">
                <a:moveTo>
                  <a:pt x="0" y="0"/>
                </a:moveTo>
                <a:lnTo>
                  <a:pt x="42915" y="114086"/>
                </a:lnTo>
                <a:lnTo>
                  <a:pt x="135575" y="14112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/>
          <p:cNvSpPr/>
          <p:nvPr/>
        </p:nvSpPr>
        <p:spPr>
          <a:xfrm>
            <a:off x="5870966" y="2010369"/>
            <a:ext cx="3344545" cy="555625"/>
          </a:xfrm>
          <a:custGeom>
            <a:avLst/>
            <a:gdLst/>
            <a:ahLst/>
            <a:cxnLst/>
            <a:rect l="l" t="t" r="r" b="b"/>
            <a:pathLst>
              <a:path w="3344545" h="555625">
                <a:moveTo>
                  <a:pt x="3344509" y="555467"/>
                </a:moveTo>
                <a:lnTo>
                  <a:pt x="12527" y="2072"/>
                </a:lnTo>
                <a:lnTo>
                  <a:pt x="0" y="0"/>
                </a:lnTo>
              </a:path>
            </a:pathLst>
          </a:custGeom>
          <a:ln w="253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5763219" y="1952305"/>
            <a:ext cx="130810" cy="120650"/>
          </a:xfrm>
          <a:custGeom>
            <a:avLst/>
            <a:gdLst/>
            <a:ahLst/>
            <a:cxnLst/>
            <a:rect l="l" t="t" r="r" b="b"/>
            <a:pathLst>
              <a:path w="130810" h="120650">
                <a:moveTo>
                  <a:pt x="130271" y="0"/>
                </a:moveTo>
                <a:lnTo>
                  <a:pt x="0" y="40172"/>
                </a:lnTo>
                <a:lnTo>
                  <a:pt x="110276" y="120274"/>
                </a:lnTo>
                <a:lnTo>
                  <a:pt x="130271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5278282" y="2065385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406664" y="406664"/>
                </a:moveTo>
                <a:lnTo>
                  <a:pt x="8991" y="8991"/>
                </a:lnTo>
                <a:lnTo>
                  <a:pt x="0" y="0"/>
                </a:lnTo>
              </a:path>
            </a:pathLst>
          </a:custGeom>
          <a:ln w="253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/>
          <p:cNvSpPr/>
          <p:nvPr/>
        </p:nvSpPr>
        <p:spPr>
          <a:xfrm>
            <a:off x="5201046" y="1988149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39" h="129539">
                <a:moveTo>
                  <a:pt x="0" y="0"/>
                </a:moveTo>
                <a:lnTo>
                  <a:pt x="43129" y="129326"/>
                </a:lnTo>
                <a:lnTo>
                  <a:pt x="129326" y="43129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/>
          <p:cNvSpPr/>
          <p:nvPr/>
        </p:nvSpPr>
        <p:spPr>
          <a:xfrm>
            <a:off x="2461141" y="3078784"/>
            <a:ext cx="539115" cy="539115"/>
          </a:xfrm>
          <a:custGeom>
            <a:avLst/>
            <a:gdLst/>
            <a:ahLst/>
            <a:cxnLst/>
            <a:rect l="l" t="t" r="r" b="b"/>
            <a:pathLst>
              <a:path w="539114" h="539114">
                <a:moveTo>
                  <a:pt x="538971" y="538977"/>
                </a:moveTo>
                <a:lnTo>
                  <a:pt x="8976" y="8961"/>
                </a:lnTo>
                <a:lnTo>
                  <a:pt x="0" y="0"/>
                </a:lnTo>
              </a:path>
            </a:pathLst>
          </a:custGeom>
          <a:ln w="253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/>
          <p:cNvSpPr/>
          <p:nvPr/>
        </p:nvSpPr>
        <p:spPr>
          <a:xfrm>
            <a:off x="2383904" y="3001548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39" h="129539">
                <a:moveTo>
                  <a:pt x="0" y="0"/>
                </a:moveTo>
                <a:lnTo>
                  <a:pt x="43101" y="129296"/>
                </a:lnTo>
                <a:lnTo>
                  <a:pt x="129314" y="43098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3038212" y="430337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474857"/>
                </a:moveTo>
                <a:lnTo>
                  <a:pt x="0" y="0"/>
                </a:lnTo>
              </a:path>
            </a:pathLst>
          </a:custGeom>
          <a:ln w="253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/>
          <p:nvPr/>
        </p:nvSpPr>
        <p:spPr>
          <a:xfrm>
            <a:off x="2977252" y="419414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60959" y="0"/>
                </a:moveTo>
                <a:lnTo>
                  <a:pt x="0" y="121919"/>
                </a:lnTo>
                <a:lnTo>
                  <a:pt x="121923" y="121919"/>
                </a:lnTo>
                <a:lnTo>
                  <a:pt x="60959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/>
          <p:cNvSpPr/>
          <p:nvPr/>
        </p:nvSpPr>
        <p:spPr>
          <a:xfrm>
            <a:off x="1245476" y="4204335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672928"/>
                </a:moveTo>
                <a:lnTo>
                  <a:pt x="0" y="0"/>
                </a:lnTo>
              </a:path>
            </a:pathLst>
          </a:custGeom>
          <a:ln w="253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/>
          <p:cNvSpPr/>
          <p:nvPr/>
        </p:nvSpPr>
        <p:spPr>
          <a:xfrm>
            <a:off x="1184516" y="4095107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60959" y="0"/>
                </a:moveTo>
                <a:lnTo>
                  <a:pt x="0" y="121919"/>
                </a:lnTo>
                <a:lnTo>
                  <a:pt x="121919" y="121919"/>
                </a:lnTo>
                <a:lnTo>
                  <a:pt x="60959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/>
          <p:cNvSpPr/>
          <p:nvPr/>
        </p:nvSpPr>
        <p:spPr>
          <a:xfrm>
            <a:off x="1197531" y="3099328"/>
            <a:ext cx="633730" cy="633730"/>
          </a:xfrm>
          <a:custGeom>
            <a:avLst/>
            <a:gdLst/>
            <a:ahLst/>
            <a:cxnLst/>
            <a:rect l="l" t="t" r="r" b="b"/>
            <a:pathLst>
              <a:path w="633730" h="633729">
                <a:moveTo>
                  <a:pt x="0" y="633282"/>
                </a:moveTo>
                <a:lnTo>
                  <a:pt x="624315" y="8961"/>
                </a:lnTo>
                <a:lnTo>
                  <a:pt x="633292" y="0"/>
                </a:lnTo>
              </a:path>
            </a:pathLst>
          </a:custGeom>
          <a:ln w="25399">
            <a:solidFill>
              <a:srgbClr val="BE6427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/>
          <p:cNvSpPr/>
          <p:nvPr/>
        </p:nvSpPr>
        <p:spPr>
          <a:xfrm>
            <a:off x="1778733" y="3022092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39" h="129539">
                <a:moveTo>
                  <a:pt x="129326" y="0"/>
                </a:moveTo>
                <a:lnTo>
                  <a:pt x="0" y="43098"/>
                </a:lnTo>
                <a:lnTo>
                  <a:pt x="86212" y="129326"/>
                </a:lnTo>
                <a:lnTo>
                  <a:pt x="129326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/>
          <p:nvPr/>
        </p:nvSpPr>
        <p:spPr>
          <a:xfrm>
            <a:off x="5197449" y="3230910"/>
            <a:ext cx="659765" cy="1606550"/>
          </a:xfrm>
          <a:custGeom>
            <a:avLst/>
            <a:gdLst/>
            <a:ahLst/>
            <a:cxnLst/>
            <a:rect l="l" t="t" r="r" b="b"/>
            <a:pathLst>
              <a:path w="659764" h="1606550">
                <a:moveTo>
                  <a:pt x="0" y="1606052"/>
                </a:moveTo>
                <a:lnTo>
                  <a:pt x="654649" y="11734"/>
                </a:lnTo>
                <a:lnTo>
                  <a:pt x="659495" y="0"/>
                </a:lnTo>
              </a:path>
            </a:pathLst>
          </a:custGeom>
          <a:ln w="25399">
            <a:solidFill>
              <a:srgbClr val="BE6427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5795710" y="3129869"/>
            <a:ext cx="113030" cy="136525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02717" y="0"/>
                </a:moveTo>
                <a:lnTo>
                  <a:pt x="0" y="89641"/>
                </a:lnTo>
                <a:lnTo>
                  <a:pt x="112775" y="135940"/>
                </a:lnTo>
                <a:lnTo>
                  <a:pt x="102717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/>
          <p:nvPr/>
        </p:nvSpPr>
        <p:spPr>
          <a:xfrm>
            <a:off x="6130990" y="3226247"/>
            <a:ext cx="815340" cy="1610995"/>
          </a:xfrm>
          <a:custGeom>
            <a:avLst/>
            <a:gdLst/>
            <a:ahLst/>
            <a:cxnLst/>
            <a:rect l="l" t="t" r="r" b="b"/>
            <a:pathLst>
              <a:path w="815340" h="1610995">
                <a:moveTo>
                  <a:pt x="815339" y="1610715"/>
                </a:moveTo>
                <a:lnTo>
                  <a:pt x="5730" y="11338"/>
                </a:lnTo>
                <a:lnTo>
                  <a:pt x="0" y="0"/>
                </a:lnTo>
              </a:path>
            </a:pathLst>
          </a:custGeom>
          <a:ln w="25399">
            <a:solidFill>
              <a:srgbClr val="BE6427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/>
          <p:cNvSpPr/>
          <p:nvPr/>
        </p:nvSpPr>
        <p:spPr>
          <a:xfrm>
            <a:off x="6081674" y="3128802"/>
            <a:ext cx="109855" cy="136525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0" y="0"/>
                </a:moveTo>
                <a:lnTo>
                  <a:pt x="670" y="136306"/>
                </a:lnTo>
                <a:lnTo>
                  <a:pt x="109453" y="81229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6431432" y="3180527"/>
            <a:ext cx="2658745" cy="1657985"/>
          </a:xfrm>
          <a:custGeom>
            <a:avLst/>
            <a:gdLst/>
            <a:ahLst/>
            <a:cxnLst/>
            <a:rect l="l" t="t" r="r" b="b"/>
            <a:pathLst>
              <a:path w="2658745" h="1657985">
                <a:moveTo>
                  <a:pt x="2658130" y="1657517"/>
                </a:moveTo>
                <a:lnTo>
                  <a:pt x="10789" y="6736"/>
                </a:lnTo>
                <a:lnTo>
                  <a:pt x="0" y="0"/>
                </a:lnTo>
              </a:path>
            </a:pathLst>
          </a:custGeom>
          <a:ln w="25399">
            <a:solidFill>
              <a:srgbClr val="BE6427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6338742" y="3122767"/>
            <a:ext cx="135890" cy="116839"/>
          </a:xfrm>
          <a:custGeom>
            <a:avLst/>
            <a:gdLst/>
            <a:ahLst/>
            <a:cxnLst/>
            <a:rect l="l" t="t" r="r" b="b"/>
            <a:pathLst>
              <a:path w="135889" h="116839">
                <a:moveTo>
                  <a:pt x="0" y="0"/>
                </a:moveTo>
                <a:lnTo>
                  <a:pt x="71201" y="116220"/>
                </a:lnTo>
                <a:lnTo>
                  <a:pt x="135727" y="12771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6"/>
          <p:cNvSpPr/>
          <p:nvPr/>
        </p:nvSpPr>
        <p:spPr>
          <a:xfrm>
            <a:off x="9270705" y="3231063"/>
            <a:ext cx="652780" cy="1605915"/>
          </a:xfrm>
          <a:custGeom>
            <a:avLst/>
            <a:gdLst/>
            <a:ahLst/>
            <a:cxnLst/>
            <a:rect l="l" t="t" r="r" b="b"/>
            <a:pathLst>
              <a:path w="652779" h="1605914">
                <a:moveTo>
                  <a:pt x="0" y="1605899"/>
                </a:moveTo>
                <a:lnTo>
                  <a:pt x="647395" y="11765"/>
                </a:lnTo>
                <a:lnTo>
                  <a:pt x="652180" y="0"/>
                </a:lnTo>
              </a:path>
            </a:pathLst>
          </a:custGeom>
          <a:ln w="25399">
            <a:solidFill>
              <a:srgbClr val="BE6427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7"/>
          <p:cNvSpPr/>
          <p:nvPr/>
        </p:nvSpPr>
        <p:spPr>
          <a:xfrm>
            <a:off x="9861620" y="3129869"/>
            <a:ext cx="113030" cy="136525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02351" y="0"/>
                </a:moveTo>
                <a:lnTo>
                  <a:pt x="0" y="90007"/>
                </a:lnTo>
                <a:lnTo>
                  <a:pt x="112958" y="135910"/>
                </a:lnTo>
                <a:lnTo>
                  <a:pt x="102351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8"/>
          <p:cNvSpPr/>
          <p:nvPr/>
        </p:nvSpPr>
        <p:spPr>
          <a:xfrm>
            <a:off x="10193761" y="3227313"/>
            <a:ext cx="815340" cy="1610995"/>
          </a:xfrm>
          <a:custGeom>
            <a:avLst/>
            <a:gdLst/>
            <a:ahLst/>
            <a:cxnLst/>
            <a:rect l="l" t="t" r="r" b="b"/>
            <a:pathLst>
              <a:path w="815340" h="1610995">
                <a:moveTo>
                  <a:pt x="815309" y="1610730"/>
                </a:moveTo>
                <a:lnTo>
                  <a:pt x="5730" y="11338"/>
                </a:lnTo>
                <a:lnTo>
                  <a:pt x="0" y="0"/>
                </a:lnTo>
              </a:path>
            </a:pathLst>
          </a:custGeom>
          <a:ln w="25399">
            <a:solidFill>
              <a:srgbClr val="BE6427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9"/>
          <p:cNvSpPr/>
          <p:nvPr/>
        </p:nvSpPr>
        <p:spPr>
          <a:xfrm>
            <a:off x="10144445" y="3129869"/>
            <a:ext cx="109855" cy="136525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0" y="0"/>
                </a:moveTo>
                <a:lnTo>
                  <a:pt x="670" y="136306"/>
                </a:lnTo>
                <a:lnTo>
                  <a:pt x="109423" y="81259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0"/>
          <p:cNvSpPr/>
          <p:nvPr/>
        </p:nvSpPr>
        <p:spPr>
          <a:xfrm>
            <a:off x="3063148" y="5492959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390143"/>
                </a:moveTo>
                <a:lnTo>
                  <a:pt x="0" y="0"/>
                </a:lnTo>
              </a:path>
            </a:pathLst>
          </a:custGeom>
          <a:ln w="25399">
            <a:solidFill>
              <a:srgbClr val="BE6427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1"/>
          <p:cNvSpPr/>
          <p:nvPr/>
        </p:nvSpPr>
        <p:spPr>
          <a:xfrm>
            <a:off x="3002185" y="53837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60963" y="0"/>
                </a:moveTo>
                <a:lnTo>
                  <a:pt x="0" y="121919"/>
                </a:lnTo>
                <a:lnTo>
                  <a:pt x="121923" y="121919"/>
                </a:lnTo>
                <a:lnTo>
                  <a:pt x="60963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2"/>
          <p:cNvSpPr/>
          <p:nvPr/>
        </p:nvSpPr>
        <p:spPr>
          <a:xfrm>
            <a:off x="8007949" y="5992428"/>
            <a:ext cx="932815" cy="0"/>
          </a:xfrm>
          <a:custGeom>
            <a:avLst/>
            <a:gdLst/>
            <a:ahLst/>
            <a:cxnLst/>
            <a:rect l="l" t="t" r="r" b="b"/>
            <a:pathLst>
              <a:path w="932815">
                <a:moveTo>
                  <a:pt x="0" y="0"/>
                </a:moveTo>
                <a:lnTo>
                  <a:pt x="932322" y="0"/>
                </a:lnTo>
              </a:path>
            </a:pathLst>
          </a:custGeom>
          <a:ln w="25399">
            <a:solidFill>
              <a:srgbClr val="BE6427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3"/>
          <p:cNvSpPr/>
          <p:nvPr/>
        </p:nvSpPr>
        <p:spPr>
          <a:xfrm>
            <a:off x="8927561" y="5931468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4"/>
          <p:cNvSpPr/>
          <p:nvPr/>
        </p:nvSpPr>
        <p:spPr>
          <a:xfrm>
            <a:off x="8007949" y="6383679"/>
            <a:ext cx="932815" cy="0"/>
          </a:xfrm>
          <a:custGeom>
            <a:avLst/>
            <a:gdLst/>
            <a:ahLst/>
            <a:cxnLst/>
            <a:rect l="l" t="t" r="r" b="b"/>
            <a:pathLst>
              <a:path w="932815">
                <a:moveTo>
                  <a:pt x="0" y="0"/>
                </a:moveTo>
                <a:lnTo>
                  <a:pt x="932322" y="0"/>
                </a:lnTo>
              </a:path>
            </a:pathLst>
          </a:custGeom>
          <a:ln w="253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5"/>
          <p:cNvSpPr/>
          <p:nvPr/>
        </p:nvSpPr>
        <p:spPr>
          <a:xfrm>
            <a:off x="8927561" y="6322719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6"/>
          <p:cNvSpPr txBox="1"/>
          <p:nvPr/>
        </p:nvSpPr>
        <p:spPr>
          <a:xfrm>
            <a:off x="9258307" y="5873749"/>
            <a:ext cx="112712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350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mpleme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5985251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Kolekcje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07" y="1228299"/>
            <a:ext cx="116415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Wszystkie kolekcje w Javie implementują interfejs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Kolekcje służą jako magazyny obiektów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Nie mogą przechowywać typów prostych (mogą obiekt po </a:t>
            </a:r>
            <a:r>
              <a:rPr lang="pl-PL" sz="3600" dirty="0" err="1"/>
              <a:t>autoboxingu</a:t>
            </a:r>
            <a:r>
              <a:rPr lang="pl-PL" sz="3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W wyborze kolekcji należy uwzględnić do czego będzie wykorzystana, jakie operacje będą na niej najczęściej wykonywane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Najbardziej znane kolekcje to List (</a:t>
            </a:r>
            <a:r>
              <a:rPr lang="pl-PL" sz="3600" dirty="0" err="1"/>
              <a:t>ArrayList</a:t>
            </a:r>
            <a:r>
              <a:rPr lang="pl-PL" sz="3600" dirty="0"/>
              <a:t>, </a:t>
            </a:r>
            <a:r>
              <a:rPr lang="pl-PL" sz="3600" dirty="0" err="1"/>
              <a:t>LinkedList</a:t>
            </a:r>
            <a:r>
              <a:rPr lang="pl-PL" sz="3600" dirty="0"/>
              <a:t>), Set (</a:t>
            </a:r>
            <a:r>
              <a:rPr lang="pl-PL" sz="3600" dirty="0" err="1"/>
              <a:t>HashSet</a:t>
            </a:r>
            <a:r>
              <a:rPr lang="pl-PL" sz="3600" dirty="0"/>
              <a:t>), Map (</a:t>
            </a:r>
            <a:r>
              <a:rPr lang="pl-PL" sz="3600" dirty="0" err="1"/>
              <a:t>HashMap</a:t>
            </a:r>
            <a:r>
              <a:rPr lang="pl-PL" sz="3600" dirty="0"/>
              <a:t>).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74928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Kolekcje - List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659" y="1078174"/>
            <a:ext cx="11641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List – implementacje interfejsu List przechowują obiekty w postaci posortowanej listy, pozwalają przechowywać duplikaty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625487"/>
              </p:ext>
            </p:extLst>
          </p:nvPr>
        </p:nvGraphicFramePr>
        <p:xfrm>
          <a:off x="464023" y="2096098"/>
          <a:ext cx="11204811" cy="4362453"/>
        </p:xfrm>
        <a:graphic>
          <a:graphicData uri="http://schemas.openxmlformats.org/drawingml/2006/table">
            <a:tbl>
              <a:tblPr/>
              <a:tblGrid>
                <a:gridCol w="2388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4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018">
                <a:tc>
                  <a:txBody>
                    <a:bodyPr/>
                    <a:lstStyle/>
                    <a:p>
                      <a:r>
                        <a:rPr lang="pl-PL" sz="1200" dirty="0"/>
                        <a:t>Klasa</a:t>
                      </a:r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Cechy</a:t>
                      </a:r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Zastosowanie</a:t>
                      </a:r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1361">
                <a:tc>
                  <a:txBody>
                    <a:bodyPr/>
                    <a:lstStyle/>
                    <a:p>
                      <a:r>
                        <a:rPr lang="pl-PL" sz="1200" dirty="0" err="1">
                          <a:hlinkClick r:id="rId2"/>
                        </a:rPr>
                        <a:t>ArrayList</a:t>
                      </a:r>
                      <a:endParaRPr lang="pl-PL" sz="1200" dirty="0"/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 w ‚tle’ przechowuje dane w tablicy, której samodzielnie zmienia rozmiar wg potrzeb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dostęp do dowolnego elementu w czasie O(1)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dodanie elementu O(1), pesymistyczny przypadek O(n)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usunięcie elementu O(n)</a:t>
                      </a:r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 Najczęstszy wybór z racji najbardziej uniwersalnego zastosowania. Inne imeplementacje mają przewagę tylko w bardzo specyficznych przypadkach. Jeśli nie wiesz, jakiej listy potrzebujesz, wybierz tą.</a:t>
                      </a:r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3124">
                <a:tc>
                  <a:txBody>
                    <a:bodyPr/>
                    <a:lstStyle/>
                    <a:p>
                      <a:r>
                        <a:rPr lang="pl-PL" sz="1200">
                          <a:hlinkClick r:id="rId3"/>
                        </a:rPr>
                        <a:t>LinkedList</a:t>
                      </a:r>
                      <a:endParaRPr lang="pl-PL" sz="1200"/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 przechowuje elementy jako lista powiązanych ze sobą obiektów (tj. pierwszy element wie, gdzie jest drugi, drugi wie, gdzie trzeci </a:t>
                      </a:r>
                      <a:r>
                        <a:rPr lang="pl-PL" sz="1200" dirty="0" err="1"/>
                        <a:t>itd</a:t>
                      </a:r>
                      <a:r>
                        <a:rPr lang="pl-PL" sz="1200" dirty="0"/>
                        <a:t>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dostęp do dowolnego elementu O(n) (iteracyjnie O(1) 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dodanie elementu O(1)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usunięcie elementu O(1)</a:t>
                      </a:r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 LinkedList ma przewagę w przypadku dodawania elementów pojedynczo, w dużej ilości, w sposób trudny do przewidzenia wcześniej, kiedy przejmujemy się ilością zajmowanej pamięci.W praktyce nie spotkałem się z sytuacją, w której LinkedList byłoby wydajniejsze od ArrayList</a:t>
                      </a:r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r>
                        <a:rPr lang="pl-PL" sz="1200" dirty="0" err="1">
                          <a:hlinkClick r:id="rId4"/>
                        </a:rPr>
                        <a:t>Vector</a:t>
                      </a:r>
                      <a:endParaRPr lang="pl-PL" sz="1200" dirty="0"/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Istnieje od początku Javy, z założenia miała to być  obiektowa reprezentacja tablicy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Funkcjonalność i cechy analogiczne do ArrayList, ale znacznie mniej wyrafinowane</a:t>
                      </a:r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API oficjalnie zaleca korzystanie z klasy </a:t>
                      </a:r>
                      <a:r>
                        <a:rPr lang="pl-PL" sz="1200" dirty="0" err="1"/>
                        <a:t>ArrayList</a:t>
                      </a:r>
                      <a:r>
                        <a:rPr lang="pl-PL" sz="1200" dirty="0"/>
                        <a:t> zamiast </a:t>
                      </a:r>
                      <a:r>
                        <a:rPr lang="pl-PL" sz="1200" dirty="0" err="1"/>
                        <a:t>Vector</a:t>
                      </a:r>
                      <a:endParaRPr lang="pl-PL" sz="1200" dirty="0"/>
                    </a:p>
                  </a:txBody>
                  <a:tcPr marL="57254" marR="57254" marT="28627" marB="286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5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5908051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Kolekcje - 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716" y="1187355"/>
            <a:ext cx="1143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Set to kolekcja przechowująca unikalne wartości. Większość implementacji nie zachowuje kolejności</a:t>
            </a:r>
            <a:r>
              <a:rPr lang="pl-PL" dirty="0"/>
              <a:t>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472028"/>
              </p:ext>
            </p:extLst>
          </p:nvPr>
        </p:nvGraphicFramePr>
        <p:xfrm>
          <a:off x="573207" y="2135233"/>
          <a:ext cx="11273049" cy="4403679"/>
        </p:xfrm>
        <a:graphic>
          <a:graphicData uri="http://schemas.openxmlformats.org/drawingml/2006/table">
            <a:tbl>
              <a:tblPr/>
              <a:tblGrid>
                <a:gridCol w="2142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7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r>
                        <a:rPr lang="pl-PL" sz="1200" dirty="0"/>
                        <a:t>Klasa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Cechy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Zastosowanie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9995">
                <a:tc>
                  <a:txBody>
                    <a:bodyPr/>
                    <a:lstStyle/>
                    <a:p>
                      <a:r>
                        <a:rPr lang="pl-PL" sz="1200">
                          <a:hlinkClick r:id="rId2"/>
                        </a:rPr>
                        <a:t>HashSet</a:t>
                      </a:r>
                      <a:endParaRPr lang="pl-PL" sz="1200"/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zbiór nieposortowany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kolejność iteracji nieokreślona, może się zmieniać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dodanie elementu oraz sprawdzenie czy istnieje ma złożoność O(1)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pobranie kolejnego elementu ma złożoność O(n/h), gdzie h to parametr wewnętrzny (pesymistyczny przypadek: O(n) )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Sytuacje, kiedy nie potrzebujemy dostępu do konkretnego elementu, ale potrzebujemy często sprawdzać, czy dany element już istnieje w kolekcji (czyli chcemy zbudować zbiór unikalnych wartości).W praktyce często znajduje zastosowanie do raportowania/zliczeń oraz jako ‚przechowalnia’ obiektów do przetworzenia (jeśli ich kolejność nie ma znaczenia).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8375">
                <a:tc>
                  <a:txBody>
                    <a:bodyPr/>
                    <a:lstStyle/>
                    <a:p>
                      <a:r>
                        <a:rPr lang="pl-PL" sz="1200">
                          <a:hlinkClick r:id="rId3"/>
                        </a:rPr>
                        <a:t>LinkedHashSet</a:t>
                      </a:r>
                      <a:endParaRPr lang="pl-PL" sz="1200"/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analogiczne, jak </a:t>
                      </a:r>
                      <a:r>
                        <a:rPr lang="pl-PL" sz="1200" dirty="0" err="1"/>
                        <a:t>HashSet</a:t>
                      </a:r>
                      <a:r>
                        <a:rPr lang="pl-PL" sz="1200" dirty="0"/>
                        <a:t> (dziedziczy po nim)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kolejność elementów używając </a:t>
                      </a:r>
                      <a:r>
                        <a:rPr lang="pl-PL" sz="1200" dirty="0" err="1"/>
                        <a:t>iteratora</a:t>
                      </a:r>
                      <a:r>
                        <a:rPr lang="pl-PL" sz="1200" dirty="0"/>
                        <a:t> jest deterministyczna i powtarzalna (zawsze będziemy przechodzić przez elementy w tej samej kolejności)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pobranie kolejnego elementu ma złożoność O(1)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Jesto to mniej znana i rzadziej stosowana implementacja, często może ona zastąpić HashSet poza specyficznymi przypadkami. W praktyce do iterowania w określonej kolejności często używane sa inne kolekcje (Listy, kolejki)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8915">
                <a:tc>
                  <a:txBody>
                    <a:bodyPr/>
                    <a:lstStyle/>
                    <a:p>
                      <a:r>
                        <a:rPr lang="pl-PL" sz="1200">
                          <a:hlinkClick r:id="rId4"/>
                        </a:rPr>
                        <a:t>TreeSet</a:t>
                      </a:r>
                      <a:endParaRPr lang="pl-PL" sz="1200"/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Przechowuje elementy posortowane wg porządku naturalnego (jeśli implementują one interjfejs </a:t>
                      </a:r>
                      <a:r>
                        <a:rPr lang="pl-PL" sz="1200">
                          <a:hlinkClick r:id="rId5"/>
                        </a:rPr>
                        <a:t>Comparable</a:t>
                      </a:r>
                      <a:r>
                        <a:rPr lang="pl-PL" sz="1200"/>
                        <a:t>, w przeciwnym wypadku porządek jest nieokreslony)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Wszystkie operacje (dodanie, sprawdzenie czy istnieje oraz pobranie kolejnego elementu) mają złożoność O(log n)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Jeśli potrzebujemy, aby nasz zbiór był posortowany bez dodatkowych operacji (sortowanie </a:t>
                      </a:r>
                      <a:r>
                        <a:rPr lang="pl-PL" sz="1200" dirty="0" err="1"/>
                        <a:t>nastepuje</a:t>
                      </a:r>
                      <a:r>
                        <a:rPr lang="pl-PL" sz="1200" dirty="0"/>
                        <a:t> już w momencie dodania elementu) oraz iterować po posortowanej kolekcji.</a:t>
                      </a:r>
                    </a:p>
                  </a:txBody>
                  <a:tcPr marL="43513" marR="43513" marT="21757" marB="21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6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57351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Ćwiczenie 2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6" y="1055716"/>
            <a:ext cx="74385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2000" dirty="0" smtClean="0"/>
              <a:t>W katalogu „</a:t>
            </a:r>
            <a:r>
              <a:rPr lang="pl-PL" sz="2000" dirty="0" err="1" smtClean="0"/>
              <a:t>src</a:t>
            </a:r>
            <a:r>
              <a:rPr lang="pl-PL" sz="2000" dirty="0" smtClean="0"/>
              <a:t>” utwórz plik o nazwie Hello.java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000" dirty="0" smtClean="0"/>
              <a:t>Prawy klik na „</a:t>
            </a:r>
            <a:r>
              <a:rPr lang="pl-PL" sz="2000" dirty="0" err="1" smtClean="0"/>
              <a:t>src</a:t>
            </a:r>
            <a:r>
              <a:rPr lang="pl-PL" sz="2000" dirty="0" smtClean="0"/>
              <a:t>” -&gt; New </a:t>
            </a:r>
            <a:r>
              <a:rPr lang="pl-PL" sz="2000" dirty="0" err="1" smtClean="0"/>
              <a:t>class</a:t>
            </a:r>
            <a:endParaRPr lang="pl-PL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000" dirty="0" err="1" smtClean="0"/>
              <a:t>Name</a:t>
            </a:r>
            <a:r>
              <a:rPr lang="pl-PL" sz="2000" dirty="0" smtClean="0"/>
              <a:t>: Hello -&gt; OK</a:t>
            </a:r>
          </a:p>
          <a:p>
            <a:pPr marL="342900" indent="-342900">
              <a:buAutoNum type="arabicPeriod"/>
            </a:pPr>
            <a:r>
              <a:rPr lang="pl-PL" sz="2000" dirty="0" smtClean="0"/>
              <a:t>W pliku Hello.java umieść następującą treść:</a:t>
            </a:r>
          </a:p>
          <a:p>
            <a:pPr lvl="1"/>
            <a:endParaRPr lang="pl-PL" sz="2000" dirty="0" smtClean="0"/>
          </a:p>
          <a:p>
            <a:pPr lvl="1"/>
            <a:r>
              <a:rPr lang="en-US" sz="2000" dirty="0" smtClean="0"/>
              <a:t>public </a:t>
            </a:r>
            <a:r>
              <a:rPr lang="en-US" sz="2000" dirty="0"/>
              <a:t>class Hello {</a:t>
            </a:r>
          </a:p>
          <a:p>
            <a:pPr lvl="1"/>
            <a:r>
              <a:rPr lang="en-US" sz="2000" dirty="0"/>
              <a:t>    public static void main(String[] </a:t>
            </a:r>
            <a:r>
              <a:rPr lang="en-US" sz="2000" dirty="0" err="1"/>
              <a:t>args</a:t>
            </a:r>
            <a:r>
              <a:rPr lang="en-US" sz="2000" dirty="0"/>
              <a:t>) {</a:t>
            </a:r>
          </a:p>
          <a:p>
            <a:pPr lvl="1"/>
            <a:r>
              <a:rPr lang="en-US" sz="2000" dirty="0"/>
              <a:t>        </a:t>
            </a:r>
            <a:r>
              <a:rPr lang="en-US" sz="2000" dirty="0" err="1"/>
              <a:t>System.out.println</a:t>
            </a:r>
            <a:r>
              <a:rPr lang="en-US" sz="2000" dirty="0"/>
              <a:t>("Hello World</a:t>
            </a:r>
            <a:r>
              <a:rPr lang="en-US" sz="2000" dirty="0" smtClean="0"/>
              <a:t>!");</a:t>
            </a:r>
          </a:p>
          <a:p>
            <a:pPr lvl="1"/>
            <a:r>
              <a:rPr lang="en-US" sz="2000" dirty="0" smtClean="0"/>
              <a:t>    }</a:t>
            </a:r>
          </a:p>
          <a:p>
            <a:pPr lvl="1"/>
            <a:r>
              <a:rPr lang="en-US" sz="2000" dirty="0" smtClean="0"/>
              <a:t>}</a:t>
            </a:r>
            <a:endParaRPr lang="pl-PL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pl-PL" sz="2000" dirty="0" smtClean="0"/>
              <a:t>Uruchom program zielonym trójkątem obok nazwy klasy lub klawiszami Crtl+Shift+F10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l-PL" sz="2000" dirty="0"/>
          </a:p>
          <a:p>
            <a:r>
              <a:rPr lang="pl-PL" sz="2000" dirty="0" smtClean="0"/>
              <a:t>Jeśli wszystkie kroki zostały wykonane poprawnie na konsoli pojawi się napis: „Hello World</a:t>
            </a:r>
            <a:r>
              <a:rPr lang="pl-PL" sz="1400" dirty="0" smtClean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6250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Kolekcje -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716" y="1187355"/>
            <a:ext cx="1143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Map to kolekcja przechowująca pary klucz-wartość. Każdemu przechowywanemu w mapie obiektowi towarzyszy unikalny klucz (liczba, String, dowolny obiekt).</a:t>
            </a:r>
            <a:endParaRPr lang="pl-PL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316506"/>
              </p:ext>
            </p:extLst>
          </p:nvPr>
        </p:nvGraphicFramePr>
        <p:xfrm>
          <a:off x="395785" y="2018352"/>
          <a:ext cx="11245755" cy="4404970"/>
        </p:xfrm>
        <a:graphic>
          <a:graphicData uri="http://schemas.openxmlformats.org/drawingml/2006/table">
            <a:tbl>
              <a:tblPr/>
              <a:tblGrid>
                <a:gridCol w="1487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330">
                <a:tc>
                  <a:txBody>
                    <a:bodyPr/>
                    <a:lstStyle/>
                    <a:p>
                      <a:r>
                        <a:rPr lang="pl-PL" sz="1200"/>
                        <a:t>Klasa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Cechy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Zastosowanie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311">
                <a:tc>
                  <a:txBody>
                    <a:bodyPr/>
                    <a:lstStyle/>
                    <a:p>
                      <a:r>
                        <a:rPr lang="pl-PL" sz="1200">
                          <a:hlinkClick r:id="rId2"/>
                        </a:rPr>
                        <a:t>HashMap</a:t>
                      </a:r>
                      <a:endParaRPr lang="pl-PL" sz="120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mapa nieposortowana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kolejność iteracji nieokreślona, może się zmieniać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dodanie elementu oraz sprawdzenie czy klucz istnieje ma złożoność O(1)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 dirty="0"/>
                        <a:t>pobranie kolejnego elementu ma złożoność O(h/n), gdzie h to parametr wewnętrzny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Ogólny przypadek, tworzenie lokalnej pamięci podręcznej czy ‚słownika’ o ograniczonym rozmiarze, zliczanie wg klucza.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064">
                <a:tc>
                  <a:txBody>
                    <a:bodyPr/>
                    <a:lstStyle/>
                    <a:p>
                      <a:r>
                        <a:rPr lang="pl-PL" sz="1200">
                          <a:hlinkClick r:id="rId3"/>
                        </a:rPr>
                        <a:t>LinkedHashMap</a:t>
                      </a:r>
                      <a:endParaRPr lang="pl-PL" sz="120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analogiczne, jak HashMap (dziedziczy po niej)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kolejność kluczy używając iteratora jest deterministyczna i powtarzalna (zawsze będziemy przechodzić przez klucze w tej samej kolejności)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pobranie kolejnego elementu ma złożoność O(1)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Podobnie jak LinkedHashSet, rzadziej znana i stosowana. Przydatna, jeśli potrzebujemy iterować po kluczach w założonej kolejności.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807">
                <a:tc>
                  <a:txBody>
                    <a:bodyPr/>
                    <a:lstStyle/>
                    <a:p>
                      <a:r>
                        <a:rPr lang="pl-PL" sz="1200">
                          <a:hlinkClick r:id="rId4"/>
                        </a:rPr>
                        <a:t>TreeMap</a:t>
                      </a:r>
                      <a:endParaRPr lang="pl-PL" sz="120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Przechowuje elementy posortowane wg porządku naturalnego kluczy (jeśli implementują one interjfejs </a:t>
                      </a:r>
                      <a:r>
                        <a:rPr lang="pl-PL" sz="1200">
                          <a:hlinkClick r:id="rId5"/>
                        </a:rPr>
                        <a:t>Comparable</a:t>
                      </a:r>
                      <a:r>
                        <a:rPr lang="pl-PL" sz="1200"/>
                        <a:t>, w przeciwnym wypadku porządek jest nieokreslony)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Wszystkie operacje (dodanie, sprawdzenie czy klucz istnieje oraz pobranie kolejnego elementu) mają złożoność O(log n)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Jeśli potrzebujemy, aby nasz zbiór był posortowany wg kluczy bez dodatkowych operacji (sortowanie nastepuje już w momencie dodania elementu) oraz iterować po posortowanej kolekcji.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826">
                <a:tc>
                  <a:txBody>
                    <a:bodyPr/>
                    <a:lstStyle/>
                    <a:p>
                      <a:r>
                        <a:rPr lang="pl-PL" sz="1200"/>
                        <a:t> </a:t>
                      </a:r>
                      <a:r>
                        <a:rPr lang="pl-PL" sz="1200">
                          <a:hlinkClick r:id="rId6"/>
                        </a:rPr>
                        <a:t>Hashtable</a:t>
                      </a:r>
                      <a:endParaRPr lang="pl-PL" sz="120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l-PL" sz="1200"/>
                        <a:t> Historyczna klasa, która w Javie 1.2 została włączona do Java Collecion API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Oficjalnie zaleca się korzystanie z </a:t>
                      </a:r>
                      <a:r>
                        <a:rPr lang="pl-PL" sz="1200" dirty="0" err="1"/>
                        <a:t>HashSet</a:t>
                      </a:r>
                      <a:r>
                        <a:rPr lang="pl-PL" sz="1200" dirty="0"/>
                        <a:t> w większości wypadków zamiast </a:t>
                      </a:r>
                      <a:r>
                        <a:rPr lang="pl-PL" sz="1200" dirty="0" err="1"/>
                        <a:t>Hashtable</a:t>
                      </a:r>
                      <a:endParaRPr lang="pl-PL" sz="1200" dirty="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7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308270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</p:spPr>
        <p:txBody>
          <a:bodyPr/>
          <a:lstStyle/>
          <a:p>
            <a:r>
              <a:rPr lang="pl-PL" dirty="0"/>
              <a:t>Kolekcje – tworzenie i operacje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87606" y="1139481"/>
          <a:ext cx="11529256" cy="5620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2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2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2">
                <a:tc>
                  <a:txBody>
                    <a:bodyPr/>
                    <a:lstStyle/>
                    <a:p>
                      <a:endParaRPr lang="pl-PL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668">
                <a:tc>
                  <a:txBody>
                    <a:bodyPr/>
                    <a:lstStyle/>
                    <a:p>
                      <a:r>
                        <a:rPr lang="pl-PL" b="1" dirty="0"/>
                        <a:t>Tworzenie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List&lt;String&gt;</a:t>
                      </a:r>
                      <a:r>
                        <a:rPr lang="pl-PL" baseline="0" dirty="0"/>
                        <a:t> lista = </a:t>
                      </a:r>
                      <a:r>
                        <a:rPr lang="pl-PL" baseline="0" dirty="0" err="1"/>
                        <a:t>new</a:t>
                      </a:r>
                      <a:r>
                        <a:rPr lang="pl-PL" baseline="0" dirty="0"/>
                        <a:t> </a:t>
                      </a:r>
                      <a:r>
                        <a:rPr lang="pl-PL" baseline="0" dirty="0" err="1"/>
                        <a:t>ArrayList</a:t>
                      </a:r>
                      <a:r>
                        <a:rPr lang="pl-PL" baseline="0" dirty="0"/>
                        <a:t>&lt;&gt;();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Set&lt;String&gt; set</a:t>
                      </a:r>
                      <a:r>
                        <a:rPr lang="pl-PL" baseline="0" dirty="0"/>
                        <a:t> = </a:t>
                      </a:r>
                      <a:r>
                        <a:rPr lang="pl-PL" baseline="0" dirty="0" err="1"/>
                        <a:t>new</a:t>
                      </a:r>
                      <a:r>
                        <a:rPr lang="pl-PL" baseline="0" dirty="0"/>
                        <a:t> </a:t>
                      </a:r>
                      <a:r>
                        <a:rPr lang="pl-PL" baseline="0" dirty="0" err="1"/>
                        <a:t>HashSet</a:t>
                      </a:r>
                      <a:r>
                        <a:rPr lang="pl-PL" baseline="0" dirty="0"/>
                        <a:t>&lt;&gt;();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Map&lt;String, Object&gt;</a:t>
                      </a:r>
                      <a:r>
                        <a:rPr lang="pl-PL" baseline="0" dirty="0"/>
                        <a:t> mapa = </a:t>
                      </a:r>
                      <a:r>
                        <a:rPr lang="pl-PL" baseline="0" dirty="0" err="1"/>
                        <a:t>new</a:t>
                      </a:r>
                      <a:r>
                        <a:rPr lang="pl-PL" baseline="0" dirty="0"/>
                        <a:t> </a:t>
                      </a:r>
                      <a:r>
                        <a:rPr lang="pl-PL" baseline="0" dirty="0" err="1"/>
                        <a:t>HashMap</a:t>
                      </a:r>
                      <a:r>
                        <a:rPr lang="pl-PL" baseline="0" dirty="0"/>
                        <a:t>&lt;&gt;();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5668">
                <a:tc>
                  <a:txBody>
                    <a:bodyPr/>
                    <a:lstStyle/>
                    <a:p>
                      <a:r>
                        <a:rPr lang="pl-PL" b="1" dirty="0"/>
                        <a:t>Dodawanie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lista.add</a:t>
                      </a:r>
                      <a:r>
                        <a:rPr lang="pl-PL" dirty="0"/>
                        <a:t>(”obiekt1”);</a:t>
                      </a:r>
                    </a:p>
                    <a:p>
                      <a:r>
                        <a:rPr lang="pl-PL" dirty="0" err="1"/>
                        <a:t>lista.addAll</a:t>
                      </a:r>
                      <a:r>
                        <a:rPr lang="pl-PL" dirty="0"/>
                        <a:t>(</a:t>
                      </a:r>
                      <a:r>
                        <a:rPr lang="pl-PL" dirty="0" err="1"/>
                        <a:t>innaLista</a:t>
                      </a:r>
                      <a:r>
                        <a:rPr lang="pl-PL" dirty="0"/>
                        <a:t>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set.add</a:t>
                      </a:r>
                      <a:r>
                        <a:rPr lang="pl-PL" dirty="0"/>
                        <a:t>(”obiekt1”);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mapa.put</a:t>
                      </a:r>
                      <a:r>
                        <a:rPr lang="pl-PL" dirty="0"/>
                        <a:t>(klucz,</a:t>
                      </a:r>
                      <a:r>
                        <a:rPr lang="pl-PL" baseline="0" dirty="0"/>
                        <a:t> </a:t>
                      </a:r>
                      <a:r>
                        <a:rPr lang="pl-PL" baseline="0" dirty="0" err="1"/>
                        <a:t>wartosc</a:t>
                      </a:r>
                      <a:r>
                        <a:rPr lang="pl-PL" baseline="0" dirty="0"/>
                        <a:t>);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347">
                <a:tc>
                  <a:txBody>
                    <a:bodyPr/>
                    <a:lstStyle/>
                    <a:p>
                      <a:r>
                        <a:rPr lang="pl-PL" b="1" dirty="0"/>
                        <a:t>Usuwanie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lista.remove</a:t>
                      </a:r>
                      <a:r>
                        <a:rPr lang="pl-PL" dirty="0"/>
                        <a:t>(obiekt);</a:t>
                      </a:r>
                    </a:p>
                    <a:p>
                      <a:r>
                        <a:rPr lang="pl-PL" dirty="0" err="1"/>
                        <a:t>lista.removeAll</a:t>
                      </a:r>
                      <a:r>
                        <a:rPr lang="pl-PL" dirty="0"/>
                        <a:t>(</a:t>
                      </a:r>
                      <a:r>
                        <a:rPr lang="pl-PL" dirty="0" err="1"/>
                        <a:t>innaLista</a:t>
                      </a:r>
                      <a:r>
                        <a:rPr lang="pl-PL" dirty="0"/>
                        <a:t>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set.remove</a:t>
                      </a:r>
                      <a:r>
                        <a:rPr lang="pl-PL" dirty="0"/>
                        <a:t>(obiekt);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mapa.remove</a:t>
                      </a:r>
                      <a:r>
                        <a:rPr lang="pl-PL" dirty="0"/>
                        <a:t>(klucz);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pl-PL" b="1" dirty="0"/>
                        <a:t>Wyszukiwanie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lista.get</a:t>
                      </a:r>
                      <a:r>
                        <a:rPr lang="pl-PL" dirty="0"/>
                        <a:t>(</a:t>
                      </a:r>
                      <a:r>
                        <a:rPr lang="pl-PL" dirty="0" err="1"/>
                        <a:t>index</a:t>
                      </a:r>
                      <a:r>
                        <a:rPr lang="pl-PL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Użycie</a:t>
                      </a:r>
                      <a:r>
                        <a:rPr lang="pl-PL" baseline="0" dirty="0"/>
                        <a:t> klasy </a:t>
                      </a:r>
                      <a:r>
                        <a:rPr lang="pl-PL" baseline="0" dirty="0" err="1"/>
                        <a:t>Iterator</a:t>
                      </a:r>
                      <a:r>
                        <a:rPr lang="pl-PL" baseline="0" dirty="0"/>
                        <a:t> do pobrania kolejnego elementu.</a:t>
                      </a:r>
                    </a:p>
                    <a:p>
                      <a:r>
                        <a:rPr lang="pl-PL" baseline="0" dirty="0" err="1"/>
                        <a:t>set.iterator</a:t>
                      </a:r>
                      <a:r>
                        <a:rPr lang="pl-PL" baseline="0" dirty="0"/>
                        <a:t>().</a:t>
                      </a:r>
                      <a:r>
                        <a:rPr lang="pl-PL" baseline="0" dirty="0" err="1"/>
                        <a:t>next</a:t>
                      </a:r>
                      <a:r>
                        <a:rPr lang="pl-PL" baseline="0" dirty="0"/>
                        <a:t>();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mapa.get</a:t>
                      </a:r>
                      <a:r>
                        <a:rPr lang="pl-PL" dirty="0"/>
                        <a:t>(klucz);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606" y="6394401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8309022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Kolekcje - iteracja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812" y="1139483"/>
            <a:ext cx="1169025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Kolekcje podobnie jak tablice możemy w prosty sposób przeglądać za pomocą pętli </a:t>
            </a:r>
            <a:r>
              <a:rPr lang="pl-PL" sz="2400" dirty="0" err="1"/>
              <a:t>foreach</a:t>
            </a: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Dla listy i seta:</a:t>
            </a:r>
          </a:p>
          <a:p>
            <a:pPr lvl="1"/>
            <a:r>
              <a:rPr lang="pl-PL" sz="2400" dirty="0"/>
              <a:t>	List&lt;String&gt; </a:t>
            </a:r>
            <a:r>
              <a:rPr lang="pl-PL" sz="2400" dirty="0" err="1"/>
              <a:t>listaStringow</a:t>
            </a:r>
            <a:r>
              <a:rPr lang="pl-PL" sz="2400" dirty="0"/>
              <a:t> = </a:t>
            </a:r>
            <a:r>
              <a:rPr lang="pl-PL" sz="2400" dirty="0" err="1"/>
              <a:t>new</a:t>
            </a:r>
            <a:r>
              <a:rPr lang="pl-PL" sz="2400" dirty="0"/>
              <a:t> </a:t>
            </a:r>
            <a:r>
              <a:rPr lang="pl-PL" sz="2400" dirty="0" err="1"/>
              <a:t>ArrayList</a:t>
            </a:r>
            <a:r>
              <a:rPr lang="pl-PL" sz="2400" dirty="0"/>
              <a:t>&lt;&gt;();</a:t>
            </a:r>
          </a:p>
          <a:p>
            <a:r>
              <a:rPr lang="pl-PL" sz="2400" dirty="0"/>
              <a:t>	for (String element : </a:t>
            </a:r>
            <a:r>
              <a:rPr lang="pl-PL" sz="2400" dirty="0" err="1"/>
              <a:t>listaStringow</a:t>
            </a:r>
            <a:r>
              <a:rPr lang="pl-PL" sz="2400" dirty="0"/>
              <a:t>) {</a:t>
            </a:r>
          </a:p>
          <a:p>
            <a:r>
              <a:rPr lang="pl-PL" sz="2400" dirty="0"/>
              <a:t>		</a:t>
            </a:r>
            <a:r>
              <a:rPr lang="pl-PL" sz="2400" dirty="0" err="1"/>
              <a:t>System.out.println</a:t>
            </a:r>
            <a:r>
              <a:rPr lang="pl-PL" sz="2400" dirty="0"/>
              <a:t>(element);</a:t>
            </a:r>
          </a:p>
          <a:p>
            <a:r>
              <a:rPr lang="pl-PL" sz="2400" dirty="0"/>
              <a:t>	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Dla mapy:</a:t>
            </a:r>
          </a:p>
          <a:p>
            <a:pPr lvl="2"/>
            <a:r>
              <a:rPr lang="pl-PL" sz="2400" dirty="0"/>
              <a:t>Map&lt;String, String&gt; map = </a:t>
            </a:r>
            <a:r>
              <a:rPr lang="pl-PL" sz="2400" dirty="0" err="1"/>
              <a:t>new</a:t>
            </a:r>
            <a:r>
              <a:rPr lang="pl-PL" sz="2400" dirty="0"/>
              <a:t> </a:t>
            </a:r>
            <a:r>
              <a:rPr lang="pl-PL" sz="2400" dirty="0" err="1"/>
              <a:t>HashMap</a:t>
            </a:r>
            <a:r>
              <a:rPr lang="pl-PL" sz="2400" dirty="0"/>
              <a:t>&lt;&gt;();</a:t>
            </a:r>
          </a:p>
          <a:p>
            <a:pPr lvl="2"/>
            <a:r>
              <a:rPr lang="pl-PL" sz="2400" dirty="0"/>
              <a:t>for (</a:t>
            </a:r>
            <a:r>
              <a:rPr lang="pl-PL" sz="2400" dirty="0" err="1"/>
              <a:t>Map.Entry</a:t>
            </a:r>
            <a:r>
              <a:rPr lang="pl-PL" sz="2400" dirty="0"/>
              <a:t>&lt;String, String&gt; </a:t>
            </a:r>
            <a:r>
              <a:rPr lang="pl-PL" sz="2400" dirty="0" err="1"/>
              <a:t>entry</a:t>
            </a:r>
            <a:r>
              <a:rPr lang="pl-PL" sz="2400" dirty="0"/>
              <a:t> : </a:t>
            </a:r>
            <a:r>
              <a:rPr lang="pl-PL" sz="2400" dirty="0" err="1"/>
              <a:t>map.entrySet</a:t>
            </a:r>
            <a:r>
              <a:rPr lang="pl-PL" sz="2400" dirty="0"/>
              <a:t>())</a:t>
            </a:r>
          </a:p>
          <a:p>
            <a:pPr lvl="2"/>
            <a:r>
              <a:rPr lang="pl-PL" sz="2400" dirty="0"/>
              <a:t>{</a:t>
            </a:r>
          </a:p>
          <a:p>
            <a:pPr lvl="2"/>
            <a:r>
              <a:rPr lang="pl-PL" sz="2400" dirty="0"/>
              <a:t>    </a:t>
            </a:r>
            <a:r>
              <a:rPr lang="pl-PL" sz="2400" dirty="0" err="1"/>
              <a:t>System.out.println</a:t>
            </a:r>
            <a:r>
              <a:rPr lang="pl-PL" sz="2400" dirty="0"/>
              <a:t>(</a:t>
            </a:r>
            <a:r>
              <a:rPr lang="pl-PL" sz="2400" dirty="0" err="1"/>
              <a:t>entry.getKey</a:t>
            </a:r>
            <a:r>
              <a:rPr lang="pl-PL" sz="2400" dirty="0"/>
              <a:t>() + "/" + </a:t>
            </a:r>
            <a:r>
              <a:rPr lang="pl-PL" sz="2400" dirty="0" err="1"/>
              <a:t>entry.getValue</a:t>
            </a:r>
            <a:r>
              <a:rPr lang="pl-PL" sz="2400" dirty="0"/>
              <a:t>());</a:t>
            </a:r>
          </a:p>
          <a:p>
            <a:pPr lvl="2"/>
            <a:r>
              <a:rPr lang="pl-PL" sz="2400" dirty="0"/>
              <a:t>}</a:t>
            </a:r>
          </a:p>
          <a:p>
            <a:pPr lvl="2"/>
            <a:endParaRPr lang="pl-PL" dirty="0"/>
          </a:p>
          <a:p>
            <a:pPr lvl="2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6718639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 …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930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389" y="1197032"/>
            <a:ext cx="10238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22. Wątki</a:t>
            </a:r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97611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Materiały dodatkowe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52" y="1088968"/>
            <a:ext cx="102382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hlinkClick r:id="rId2"/>
              </a:rPr>
              <a:t>http://www.jkozak.pl/przedmioty/podstawy-i-jezyki-programowania/materialy-do-cwiczen</a:t>
            </a:r>
            <a:r>
              <a:rPr lang="pl-PL" sz="2400" dirty="0" smtClean="0">
                <a:hlinkClick r:id="rId2"/>
              </a:rPr>
              <a:t>/</a:t>
            </a:r>
            <a:endParaRPr lang="pl-PL" sz="2400" dirty="0" smtClean="0"/>
          </a:p>
          <a:p>
            <a:endParaRPr lang="pl-PL" sz="2400" dirty="0" smtClean="0"/>
          </a:p>
          <a:p>
            <a:r>
              <a:rPr lang="pl-PL" sz="2400" dirty="0">
                <a:hlinkClick r:id="rId3"/>
              </a:rPr>
              <a:t>http://www.samouczekprogramisty.pl/zestaw-cwiczen-dla-poczatkujacych-programistow</a:t>
            </a:r>
            <a:r>
              <a:rPr lang="pl-PL" sz="2400" dirty="0" smtClean="0">
                <a:hlinkClick r:id="rId3"/>
              </a:rPr>
              <a:t>/</a:t>
            </a:r>
            <a:endParaRPr lang="pl-PL" sz="2400" dirty="0" smtClean="0"/>
          </a:p>
          <a:p>
            <a:endParaRPr lang="pl-PL" sz="2400" dirty="0" smtClean="0"/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9073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Ćwiczenie </a:t>
            </a:r>
            <a:r>
              <a:rPr lang="pl-PL" dirty="0"/>
              <a:t>3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6" y="1055716"/>
            <a:ext cx="743850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smtClean="0"/>
              <a:t>Korzystając z IDE (</a:t>
            </a:r>
            <a:r>
              <a:rPr lang="pl-PL" dirty="0" err="1"/>
              <a:t>I</a:t>
            </a:r>
            <a:r>
              <a:rPr lang="pl-PL" dirty="0" err="1" smtClean="0"/>
              <a:t>ntelij</a:t>
            </a:r>
            <a:r>
              <a:rPr lang="pl-PL" dirty="0" smtClean="0"/>
              <a:t> IDEA) utwórz nowy projekt: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smtClean="0"/>
              <a:t>File &gt; New… &gt; Java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smtClean="0"/>
              <a:t>Project SDK: 1.8 [</a:t>
            </a:r>
            <a:r>
              <a:rPr lang="pl-PL" dirty="0" err="1" smtClean="0"/>
              <a:t>Next</a:t>
            </a:r>
            <a:r>
              <a:rPr lang="pl-PL" dirty="0" smtClean="0"/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smtClean="0"/>
              <a:t>Zaznacz „</a:t>
            </a:r>
            <a:r>
              <a:rPr lang="pl-PL" dirty="0" err="1" smtClean="0"/>
              <a:t>Create</a:t>
            </a:r>
            <a:r>
              <a:rPr lang="pl-PL" dirty="0" smtClean="0"/>
              <a:t> </a:t>
            </a:r>
            <a:r>
              <a:rPr lang="pl-PL" dirty="0" err="1" smtClean="0"/>
              <a:t>project</a:t>
            </a:r>
            <a:r>
              <a:rPr lang="pl-PL" dirty="0" smtClean="0"/>
              <a:t> from </a:t>
            </a:r>
            <a:r>
              <a:rPr lang="pl-PL" dirty="0" err="1" smtClean="0"/>
              <a:t>template</a:t>
            </a:r>
            <a:r>
              <a:rPr lang="pl-PL" dirty="0" smtClean="0"/>
              <a:t>” i zaznacz „Java Hello World”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smtClean="0"/>
              <a:t>Project </a:t>
            </a:r>
            <a:r>
              <a:rPr lang="pl-PL" dirty="0" err="1" smtClean="0"/>
              <a:t>name</a:t>
            </a:r>
            <a:r>
              <a:rPr lang="pl-PL" dirty="0" smtClean="0"/>
              <a:t>: hello2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smtClean="0"/>
              <a:t>Project </a:t>
            </a:r>
            <a:r>
              <a:rPr lang="pl-PL" dirty="0" err="1" smtClean="0"/>
              <a:t>location</a:t>
            </a:r>
            <a:r>
              <a:rPr lang="pl-PL" dirty="0"/>
              <a:t>: D:\</a:t>
            </a:r>
            <a:r>
              <a:rPr lang="pl-PL" dirty="0" smtClean="0"/>
              <a:t>works\projects\sda\hello2 (sugerowana, możesz użyć dowolnej)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Finish</a:t>
            </a:r>
            <a:endParaRPr lang="pl-PL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smtClean="0"/>
              <a:t>* The </a:t>
            </a:r>
            <a:r>
              <a:rPr lang="pl-PL" dirty="0" err="1" smtClean="0"/>
              <a:t>project</a:t>
            </a:r>
            <a:r>
              <a:rPr lang="pl-PL" dirty="0" smtClean="0"/>
              <a:t> </a:t>
            </a:r>
            <a:r>
              <a:rPr lang="pl-PL" dirty="0" err="1" smtClean="0"/>
              <a:t>directory</a:t>
            </a:r>
            <a:r>
              <a:rPr lang="pl-PL" dirty="0"/>
              <a:t> </a:t>
            </a:r>
            <a:r>
              <a:rPr lang="pl-PL" dirty="0" smtClean="0"/>
              <a:t>… -&gt; 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smtClean="0"/>
              <a:t>** New </a:t>
            </a:r>
            <a:r>
              <a:rPr lang="pl-PL" dirty="0" err="1" smtClean="0"/>
              <a:t>projects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either</a:t>
            </a:r>
            <a:r>
              <a:rPr lang="pl-PL" dirty="0" smtClean="0"/>
              <a:t> be … -&gt; New </a:t>
            </a:r>
            <a:r>
              <a:rPr lang="pl-PL" dirty="0" err="1" smtClean="0"/>
              <a:t>window</a:t>
            </a:r>
            <a:endParaRPr lang="pl-PL" dirty="0" smtClean="0"/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Zbadaj zawartość projektu w oknie „Project”</a:t>
            </a:r>
          </a:p>
          <a:p>
            <a:pPr lvl="1"/>
            <a:endParaRPr lang="pl-PL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pl-PL" sz="1400" dirty="0" smtClean="0"/>
              <a:t>Uruchom program zielonym trójkątem obok nazwy klasy lub klawiszami Crtl+Shift+F10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l-PL" sz="1400" dirty="0"/>
          </a:p>
          <a:p>
            <a:r>
              <a:rPr lang="pl-PL" sz="1400" dirty="0" smtClean="0"/>
              <a:t>Jeśli wszystkie kroki zostały wykonane poprawnie na konsoli pojawi się napis: „Hello World”.</a:t>
            </a:r>
          </a:p>
        </p:txBody>
      </p:sp>
    </p:spTree>
    <p:extLst>
      <p:ext uri="{BB962C8B-B14F-4D97-AF65-F5344CB8AC3E}">
        <p14:creationId xmlns:p14="http://schemas.microsoft.com/office/powerpoint/2010/main" val="188177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Pytania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5" y="1055716"/>
            <a:ext cx="102382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2400" dirty="0" smtClean="0"/>
              <a:t>Z czym na co dzień pracuje programista?</a:t>
            </a:r>
          </a:p>
          <a:p>
            <a:pPr marL="342900" indent="-342900">
              <a:buAutoNum type="arabicPeriod"/>
            </a:pPr>
            <a:r>
              <a:rPr lang="pl-PL" sz="2400" dirty="0" smtClean="0"/>
              <a:t>Co robi kompilator?</a:t>
            </a:r>
          </a:p>
          <a:p>
            <a:pPr marL="342900" indent="-342900">
              <a:buAutoNum type="arabicPeriod"/>
            </a:pPr>
            <a:r>
              <a:rPr lang="pl-PL" sz="2400" dirty="0" smtClean="0"/>
              <a:t>Co to jest kod bajtowy (</a:t>
            </a:r>
            <a:r>
              <a:rPr lang="pl-PL" sz="2400" dirty="0" err="1"/>
              <a:t>B</a:t>
            </a:r>
            <a:r>
              <a:rPr lang="pl-PL" sz="2400" dirty="0" err="1" smtClean="0"/>
              <a:t>ytecode</a:t>
            </a:r>
            <a:r>
              <a:rPr lang="pl-PL" sz="2400" dirty="0" smtClean="0"/>
              <a:t>)?</a:t>
            </a:r>
          </a:p>
          <a:p>
            <a:pPr marL="342900" indent="-342900">
              <a:buAutoNum type="arabicPeriod"/>
            </a:pPr>
            <a:r>
              <a:rPr lang="pl-PL" sz="2400" dirty="0" smtClean="0"/>
              <a:t>Czy kompilator </a:t>
            </a:r>
            <a:r>
              <a:rPr lang="pl-PL" sz="2400" dirty="0"/>
              <a:t>J</a:t>
            </a:r>
            <a:r>
              <a:rPr lang="pl-PL" sz="2400" dirty="0" smtClean="0"/>
              <a:t>ava jest częścią systemu operacyjnego?</a:t>
            </a:r>
          </a:p>
          <a:p>
            <a:pPr marL="342900" indent="-342900">
              <a:buAutoNum type="arabicPeriod"/>
            </a:pPr>
            <a:endParaRPr lang="pl-PL" sz="2400" dirty="0"/>
          </a:p>
          <a:p>
            <a:pPr marL="342900" indent="-342900">
              <a:buAutoNum type="arabicPeriod"/>
            </a:pPr>
            <a:endParaRPr lang="pl-PL" sz="2400" dirty="0" smtClean="0"/>
          </a:p>
          <a:p>
            <a:r>
              <a:rPr lang="pl-PL" sz="2400" dirty="0" smtClean="0"/>
              <a:t>Pytania ??</a:t>
            </a:r>
          </a:p>
        </p:txBody>
      </p:sp>
    </p:spTree>
    <p:extLst>
      <p:ext uri="{BB962C8B-B14F-4D97-AF65-F5344CB8AC3E}">
        <p14:creationId xmlns:p14="http://schemas.microsoft.com/office/powerpoint/2010/main" val="318688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Wprowadzenie do języka JAVA - podstawy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5" y="1055716"/>
            <a:ext cx="10238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2400" dirty="0" smtClean="0"/>
              <a:t>Typy danych</a:t>
            </a:r>
          </a:p>
          <a:p>
            <a:pPr marL="342900" indent="-342900">
              <a:buAutoNum type="arabicPeriod"/>
            </a:pPr>
            <a:r>
              <a:rPr lang="pl-PL" sz="2400" dirty="0" smtClean="0"/>
              <a:t>Operatory</a:t>
            </a:r>
          </a:p>
          <a:p>
            <a:pPr marL="342900" indent="-342900">
              <a:buAutoNum type="arabicPeriod"/>
            </a:pPr>
            <a:r>
              <a:rPr lang="pl-PL" sz="2400" dirty="0" smtClean="0"/>
              <a:t>Zmienne</a:t>
            </a:r>
          </a:p>
          <a:p>
            <a:pPr marL="342900" indent="-342900">
              <a:buAutoNum type="arabicPeriod"/>
            </a:pPr>
            <a:r>
              <a:rPr lang="pl-PL" sz="2400" dirty="0" smtClean="0"/>
              <a:t>Instrukcja warunkowa</a:t>
            </a:r>
          </a:p>
          <a:p>
            <a:pPr marL="342900" indent="-342900">
              <a:buAutoNum type="arabicPeriod"/>
            </a:pPr>
            <a:r>
              <a:rPr lang="pl-PL" sz="2400" dirty="0" smtClean="0"/>
              <a:t>Switch-</a:t>
            </a:r>
            <a:r>
              <a:rPr lang="pl-PL" sz="2400" dirty="0" err="1" smtClean="0"/>
              <a:t>case</a:t>
            </a:r>
            <a:endParaRPr lang="pl-PL" sz="2400" dirty="0" smtClean="0"/>
          </a:p>
          <a:p>
            <a:pPr marL="342900" indent="-342900">
              <a:buAutoNum type="arabicPeriod"/>
            </a:pPr>
            <a:endParaRPr lang="pl-PL" sz="2400" dirty="0"/>
          </a:p>
          <a:p>
            <a:pPr marL="342900" indent="-342900">
              <a:buAutoNum type="arabicPeriod"/>
            </a:pPr>
            <a:endParaRPr lang="pl-PL" sz="2400" dirty="0" smtClean="0"/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261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danych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18312" y="1213771"/>
            <a:ext cx="11223171" cy="5142579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pl-PL" dirty="0"/>
              <a:t>W Javie podobnie jak w innych językach wyróżniamy wiele typów danych mogących przechowywać zarówno liczby stało i zmiennoprzecinkowe, znaki, ciągi znaków oraz typ logiczny. Java posiada ścisłą kontrolę typów, czyli mówiąc prościej każdy obiekt musi mieć określony typ.</a:t>
            </a:r>
          </a:p>
          <a:p>
            <a:pPr algn="l"/>
            <a:endParaRPr lang="pl-PL" dirty="0"/>
          </a:p>
          <a:p>
            <a:pPr algn="l"/>
            <a:r>
              <a:rPr lang="pl-PL" sz="3200" b="1" i="1" dirty="0" err="1"/>
              <a:t>byte</a:t>
            </a:r>
            <a:r>
              <a:rPr lang="pl-PL" sz="3200" b="1" i="1" dirty="0"/>
              <a:t> </a:t>
            </a:r>
            <a:r>
              <a:rPr lang="pl-PL" sz="3200" dirty="0"/>
              <a:t>- 1 bajt - zakres od -128 do 127</a:t>
            </a:r>
          </a:p>
          <a:p>
            <a:pPr algn="l"/>
            <a:r>
              <a:rPr lang="pl-PL" sz="3200" b="1" i="1" dirty="0" err="1"/>
              <a:t>short</a:t>
            </a:r>
            <a:r>
              <a:rPr lang="pl-PL" sz="3200" b="1" i="1" dirty="0"/>
              <a:t> </a:t>
            </a:r>
            <a:r>
              <a:rPr lang="pl-PL" sz="3200" dirty="0"/>
              <a:t>- 2 bajty - zakres od -32 768 do 32 767</a:t>
            </a:r>
          </a:p>
          <a:p>
            <a:pPr algn="l"/>
            <a:r>
              <a:rPr lang="pl-PL" sz="3200" b="1" i="1" dirty="0" err="1"/>
              <a:t>int</a:t>
            </a:r>
            <a:r>
              <a:rPr lang="pl-PL" sz="3200" b="1" i="1" dirty="0"/>
              <a:t> </a:t>
            </a:r>
            <a:r>
              <a:rPr lang="pl-PL" sz="3200" dirty="0"/>
              <a:t>- 4 bajty - zakres od -2 147 483 648 do 2 147 483 647</a:t>
            </a:r>
          </a:p>
          <a:p>
            <a:pPr algn="l"/>
            <a:r>
              <a:rPr lang="pl-PL" sz="3200" b="1" i="1" dirty="0" err="1"/>
              <a:t>long</a:t>
            </a:r>
            <a:r>
              <a:rPr lang="pl-PL" sz="3200" b="1" i="1" dirty="0"/>
              <a:t> </a:t>
            </a:r>
            <a:r>
              <a:rPr lang="pl-PL" sz="3200" dirty="0"/>
              <a:t>- 8 bajtów - zakres od -2^63 do (2^63)-1 (posiadają przyrostek </a:t>
            </a:r>
            <a:r>
              <a:rPr lang="pl-PL" sz="3200" b="1" dirty="0"/>
              <a:t>L</a:t>
            </a:r>
            <a:r>
              <a:rPr lang="pl-PL" sz="3200" dirty="0"/>
              <a:t>, lub </a:t>
            </a:r>
            <a:r>
              <a:rPr lang="pl-PL" sz="3200" b="1" dirty="0"/>
              <a:t>l</a:t>
            </a:r>
            <a:r>
              <a:rPr lang="pl-PL" sz="3200" dirty="0"/>
              <a:t>)</a:t>
            </a:r>
          </a:p>
          <a:p>
            <a:pPr algn="l"/>
            <a:r>
              <a:rPr lang="pl-PL" sz="3200" b="1" i="1" dirty="0" err="1"/>
              <a:t>float</a:t>
            </a:r>
            <a:r>
              <a:rPr lang="pl-PL" sz="3200" b="1" i="1" dirty="0"/>
              <a:t> </a:t>
            </a:r>
            <a:r>
              <a:rPr lang="pl-PL" sz="3200" dirty="0"/>
              <a:t>- 4 bajty - max ok 6-7 liczb po przecinku (posiadają przyrostek </a:t>
            </a:r>
            <a:r>
              <a:rPr lang="pl-PL" sz="3200" b="1" dirty="0"/>
              <a:t>F</a:t>
            </a:r>
            <a:r>
              <a:rPr lang="pl-PL" sz="3200" dirty="0"/>
              <a:t>, lub </a:t>
            </a:r>
            <a:r>
              <a:rPr lang="pl-PL" sz="3200" b="1" dirty="0"/>
              <a:t>f</a:t>
            </a:r>
            <a:r>
              <a:rPr lang="pl-PL" sz="3200" dirty="0"/>
              <a:t>)</a:t>
            </a:r>
          </a:p>
          <a:p>
            <a:pPr algn="l"/>
            <a:r>
              <a:rPr lang="pl-PL" sz="3200" b="1" i="1" dirty="0" err="1"/>
              <a:t>double</a:t>
            </a:r>
            <a:r>
              <a:rPr lang="pl-PL" sz="3200" b="1" i="1" dirty="0"/>
              <a:t> </a:t>
            </a:r>
            <a:r>
              <a:rPr lang="pl-PL" sz="3200" dirty="0"/>
              <a:t>- 8 bajtów - max ok 15 cyfr po przecinku (posiadają przyrostek </a:t>
            </a:r>
            <a:r>
              <a:rPr lang="pl-PL" sz="3200" b="1" dirty="0"/>
              <a:t>D</a:t>
            </a:r>
            <a:r>
              <a:rPr lang="pl-PL" sz="3200" dirty="0"/>
              <a:t>, lub </a:t>
            </a:r>
            <a:r>
              <a:rPr lang="pl-PL" sz="3200" b="1" dirty="0"/>
              <a:t>d</a:t>
            </a:r>
            <a:r>
              <a:rPr lang="pl-PL" sz="3200" dirty="0"/>
              <a:t>)</a:t>
            </a:r>
          </a:p>
          <a:p>
            <a:pPr algn="l"/>
            <a:r>
              <a:rPr lang="pl-PL" sz="3200" b="1" dirty="0"/>
              <a:t>char</a:t>
            </a:r>
            <a:r>
              <a:rPr lang="pl-PL" sz="3200" dirty="0"/>
              <a:t> – odpowiada jednemu znakowi (np. literze), może przechowywać liczby całkowite z zakresu </a:t>
            </a:r>
          </a:p>
          <a:p>
            <a:pPr algn="l"/>
            <a:r>
              <a:rPr lang="pl-PL" sz="3200" dirty="0"/>
              <a:t>od 0 do 65 535.</a:t>
            </a:r>
          </a:p>
          <a:p>
            <a:pPr algn="l"/>
            <a:r>
              <a:rPr lang="pl-PL" sz="3200" b="1" dirty="0" err="1"/>
              <a:t>boolean</a:t>
            </a:r>
            <a:r>
              <a:rPr lang="pl-PL" sz="3200" dirty="0"/>
              <a:t> – wartość </a:t>
            </a:r>
            <a:r>
              <a:rPr lang="pl-PL" sz="3200" i="1" dirty="0"/>
              <a:t>logiczna</a:t>
            </a:r>
            <a:r>
              <a:rPr lang="pl-PL" sz="3200" dirty="0"/>
              <a:t>, może przyjąć jedną z wartości </a:t>
            </a:r>
            <a:r>
              <a:rPr lang="pl-PL" sz="3200" b="1" dirty="0" err="1"/>
              <a:t>true</a:t>
            </a:r>
            <a:r>
              <a:rPr lang="pl-PL" sz="3200" dirty="0"/>
              <a:t> (oznaczającą prawdę) lub </a:t>
            </a:r>
            <a:r>
              <a:rPr lang="pl-PL" sz="3200" b="1" dirty="0" err="1"/>
              <a:t>false</a:t>
            </a:r>
            <a:r>
              <a:rPr lang="pl-PL" sz="3200" dirty="0"/>
              <a:t> (oznaczającą fałsz).</a:t>
            </a:r>
          </a:p>
          <a:p>
            <a:pPr algn="l"/>
            <a:endParaRPr lang="pl-PL" dirty="0"/>
          </a:p>
          <a:p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54576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Operatory matematyczne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2464" y="1126671"/>
            <a:ext cx="4898572" cy="5150744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+ dodaje 2 liczby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- odejmuje dwie liczby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* znak mnożenia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/ dzielenie całkowite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% reszta z dzielenia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457700" y="2157425"/>
            <a:ext cx="734495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      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a+b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//=21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c = a-b;    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//=13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c = a*b;    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//=68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c = a/b;    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//=4 ponieważ 4*4=16 i zostaje reszty 1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c =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a%b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 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//=1 reszta z dzielenia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9615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Operatory porównawcze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93272" y="1099921"/>
            <a:ext cx="10515600" cy="2075066"/>
          </a:xfrm>
        </p:spPr>
        <p:txBody>
          <a:bodyPr>
            <a:normAutofit fontScale="92500" lnSpcReduction="20000"/>
          </a:bodyPr>
          <a:lstStyle/>
          <a:p>
            <a:r>
              <a:rPr lang="pl-PL" b="1" dirty="0"/>
              <a:t>==</a:t>
            </a:r>
            <a:r>
              <a:rPr lang="pl-PL" dirty="0"/>
              <a:t> sprawdza równość</a:t>
            </a:r>
          </a:p>
          <a:p>
            <a:r>
              <a:rPr lang="pl-PL" b="1" dirty="0"/>
              <a:t>!=</a:t>
            </a:r>
            <a:r>
              <a:rPr lang="pl-PL" dirty="0"/>
              <a:t> różny</a:t>
            </a:r>
          </a:p>
          <a:p>
            <a:r>
              <a:rPr lang="pl-PL" b="1" dirty="0"/>
              <a:t>&gt;=</a:t>
            </a:r>
            <a:r>
              <a:rPr lang="pl-PL" dirty="0"/>
              <a:t> większy równy</a:t>
            </a:r>
          </a:p>
          <a:p>
            <a:r>
              <a:rPr lang="pl-PL" b="1" dirty="0"/>
              <a:t>&lt;=</a:t>
            </a:r>
            <a:r>
              <a:rPr lang="pl-PL" dirty="0"/>
              <a:t> mniejszy równy</a:t>
            </a:r>
          </a:p>
          <a:p>
            <a:r>
              <a:rPr lang="pl-PL" b="1" dirty="0"/>
              <a:t>&gt; , &lt;</a:t>
            </a:r>
            <a:r>
              <a:rPr lang="pl-PL" dirty="0"/>
              <a:t> większy, mniejszy</a:t>
            </a:r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5225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 to język programowania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465"/>
            <a:ext cx="10515600" cy="5254950"/>
          </a:xfrm>
        </p:spPr>
        <p:txBody>
          <a:bodyPr/>
          <a:lstStyle/>
          <a:p>
            <a:pPr algn="l"/>
            <a:endParaRPr lang="pl-PL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ogólnego </a:t>
            </a:r>
            <a:r>
              <a:rPr lang="pl-PL" dirty="0"/>
              <a:t>zastosowania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wysokiego </a:t>
            </a:r>
            <a:r>
              <a:rPr lang="pl-PL" dirty="0"/>
              <a:t>poziomu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obiektowy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kompilowany </a:t>
            </a:r>
            <a:r>
              <a:rPr lang="pl-PL" dirty="0"/>
              <a:t>do </a:t>
            </a:r>
            <a:r>
              <a:rPr lang="pl-PL" dirty="0" err="1"/>
              <a:t>Bytecode'u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uruchamiany </a:t>
            </a:r>
            <a:r>
              <a:rPr lang="pl-PL" dirty="0"/>
              <a:t>na maszynie wirtualnej (JVM)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</a:t>
            </a:r>
            <a:r>
              <a:rPr lang="pl-PL" dirty="0" smtClean="0"/>
              <a:t>: Paweł 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89704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Operatory logiczne</a:t>
            </a:r>
            <a:endParaRPr lang="pl-PL" dirty="0"/>
          </a:p>
        </p:txBody>
      </p:sp>
      <p:graphicFrame>
        <p:nvGraphicFramePr>
          <p:cNvPr id="7" name="Symbol zastępczy zawartości 6"/>
          <p:cNvGraphicFramePr>
            <a:graphicFrameLocks noGrp="1"/>
          </p:cNvGraphicFramePr>
          <p:nvPr>
            <p:ph idx="1"/>
            <p:extLst/>
          </p:nvPr>
        </p:nvGraphicFramePr>
        <p:xfrm>
          <a:off x="1663632" y="1649187"/>
          <a:ext cx="8864736" cy="4627788"/>
        </p:xfrm>
        <a:graphic>
          <a:graphicData uri="http://schemas.openxmlformats.org/drawingml/2006/table">
            <a:tbl>
              <a:tblPr/>
              <a:tblGrid>
                <a:gridCol w="2954912">
                  <a:extLst>
                    <a:ext uri="{9D8B030D-6E8A-4147-A177-3AD203B41FA5}">
                      <a16:colId xmlns:a16="http://schemas.microsoft.com/office/drawing/2014/main" val="535498454"/>
                    </a:ext>
                  </a:extLst>
                </a:gridCol>
                <a:gridCol w="2954912">
                  <a:extLst>
                    <a:ext uri="{9D8B030D-6E8A-4147-A177-3AD203B41FA5}">
                      <a16:colId xmlns:a16="http://schemas.microsoft.com/office/drawing/2014/main" val="1225487343"/>
                    </a:ext>
                  </a:extLst>
                </a:gridCol>
                <a:gridCol w="2954912">
                  <a:extLst>
                    <a:ext uri="{9D8B030D-6E8A-4147-A177-3AD203B41FA5}">
                      <a16:colId xmlns:a16="http://schemas.microsoft.com/office/drawing/2014/main" val="3266628476"/>
                    </a:ext>
                  </a:extLst>
                </a:gridCol>
              </a:tblGrid>
              <a:tr h="394006">
                <a:tc>
                  <a:txBody>
                    <a:bodyPr/>
                    <a:lstStyle/>
                    <a:p>
                      <a:pPr algn="l" fontAlgn="t"/>
                      <a:r>
                        <a:rPr lang="pl-PL" sz="800" b="1">
                          <a:effectLst/>
                        </a:rPr>
                        <a:t>Nazwa</a:t>
                      </a:r>
                    </a:p>
                  </a:txBody>
                  <a:tcPr marL="32119" marR="32119" marT="24089" marB="2408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 sz="800" b="1" dirty="0">
                          <a:effectLst/>
                        </a:rPr>
                        <a:t>Język Java</a:t>
                      </a:r>
                    </a:p>
                  </a:txBody>
                  <a:tcPr marL="32119" marR="32119" marT="24089" marB="2408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 sz="800" b="1">
                          <a:effectLst/>
                        </a:rPr>
                        <a:t>Opis</a:t>
                      </a:r>
                    </a:p>
                  </a:txBody>
                  <a:tcPr marL="32119" marR="32119" marT="24089" marB="2408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36829"/>
                  </a:ext>
                </a:extLst>
              </a:tr>
              <a:tr h="1583191">
                <a:tc>
                  <a:txBody>
                    <a:bodyPr/>
                    <a:lstStyle/>
                    <a:p>
                      <a:pPr algn="l" fontAlgn="t"/>
                      <a:r>
                        <a:rPr lang="pl-PL" sz="1500" b="0">
                          <a:effectLst/>
                        </a:rPr>
                        <a:t>i</a:t>
                      </a:r>
                    </a:p>
                  </a:txBody>
                  <a:tcPr marL="16059" marR="16059" marT="8030" marB="80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 sz="1500" b="0">
                          <a:effectLst/>
                        </a:rPr>
                        <a:t>&amp;&amp;</a:t>
                      </a:r>
                    </a:p>
                  </a:txBody>
                  <a:tcPr marL="16059" marR="16059" marT="8030" marB="80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 sz="1500" b="0">
                          <a:effectLst/>
                        </a:rPr>
                        <a:t>Iloczyn logiczny - wszystkie wartości muszą być prawdziwe, aby została zwrócona prawda.</a:t>
                      </a:r>
                    </a:p>
                  </a:txBody>
                  <a:tcPr marL="16059" marR="16059" marT="8030" marB="80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66771"/>
                  </a:ext>
                </a:extLst>
              </a:tr>
              <a:tr h="1583191">
                <a:tc>
                  <a:txBody>
                    <a:bodyPr/>
                    <a:lstStyle/>
                    <a:p>
                      <a:pPr algn="l" fontAlgn="t"/>
                      <a:r>
                        <a:rPr lang="pl-PL" sz="1500" b="0">
                          <a:effectLst/>
                        </a:rPr>
                        <a:t>lub</a:t>
                      </a:r>
                    </a:p>
                  </a:txBody>
                  <a:tcPr marL="16059" marR="16059" marT="8030" marB="80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 sz="1500" b="0">
                          <a:effectLst/>
                        </a:rPr>
                        <a:t>||</a:t>
                      </a:r>
                    </a:p>
                  </a:txBody>
                  <a:tcPr marL="16059" marR="16059" marT="8030" marB="80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 sz="1500" b="0">
                          <a:effectLst/>
                        </a:rPr>
                        <a:t>Suma logiczna - co najmniej jedna z wartości musi być prawdziwa, aby została zwrócona prawda.</a:t>
                      </a:r>
                    </a:p>
                  </a:txBody>
                  <a:tcPr marL="16059" marR="16059" marT="8030" marB="80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532231"/>
                  </a:ext>
                </a:extLst>
              </a:tr>
              <a:tr h="1067400">
                <a:tc>
                  <a:txBody>
                    <a:bodyPr/>
                    <a:lstStyle/>
                    <a:p>
                      <a:pPr algn="l" fontAlgn="t"/>
                      <a:r>
                        <a:rPr lang="pl-PL" sz="1500" b="0">
                          <a:effectLst/>
                        </a:rPr>
                        <a:t>negacja</a:t>
                      </a:r>
                    </a:p>
                  </a:txBody>
                  <a:tcPr marL="16059" marR="16059" marT="8030" marB="80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 sz="1500" b="0">
                          <a:effectLst/>
                        </a:rPr>
                        <a:t>!</a:t>
                      </a:r>
                    </a:p>
                  </a:txBody>
                  <a:tcPr marL="16059" marR="16059" marT="8030" marB="80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 sz="1500" b="0" dirty="0">
                          <a:effectLst/>
                        </a:rPr>
                        <a:t>Zanegowanie wartości - czyli zwrócenie wartości przeciwnej.</a:t>
                      </a:r>
                    </a:p>
                  </a:txBody>
                  <a:tcPr marL="16059" marR="16059" marT="8030" marB="80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82762"/>
                  </a:ext>
                </a:extLst>
              </a:tr>
            </a:tbl>
          </a:graphicData>
        </a:graphic>
      </p:graphicFrame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5495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300" y="1143000"/>
            <a:ext cx="11239500" cy="5134415"/>
          </a:xfrm>
        </p:spPr>
        <p:txBody>
          <a:bodyPr/>
          <a:lstStyle/>
          <a:p>
            <a:pPr algn="l"/>
            <a:r>
              <a:rPr lang="pl-PL" b="1" dirty="0"/>
              <a:t>Deklaracja </a:t>
            </a:r>
            <a:r>
              <a:rPr lang="pl-PL" dirty="0"/>
              <a:t>- określamy typ i nazwę zmiennej</a:t>
            </a:r>
          </a:p>
          <a:p>
            <a:pPr algn="l"/>
            <a:r>
              <a:rPr lang="pl-PL" b="1" dirty="0"/>
              <a:t>Inicjalizacja </a:t>
            </a:r>
            <a:r>
              <a:rPr lang="pl-PL" dirty="0"/>
              <a:t>- nadanie wartości zmiennej</a:t>
            </a:r>
          </a:p>
          <a:p>
            <a:endParaRPr lang="pl-PL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55362" y="2602211"/>
            <a:ext cx="519212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Zmienne{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(String[]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liczba;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Deklaracja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liczba =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Inicjalizacja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2713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Instrukcja warunkowa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07572" y="1279535"/>
            <a:ext cx="10515600" cy="20750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pl-PL" dirty="0" err="1">
                <a:latin typeface="Consolas" panose="020B0609020204030204" pitchFamily="49" charset="0"/>
              </a:rPr>
              <a:t>if</a:t>
            </a:r>
            <a:r>
              <a:rPr lang="pl-PL" dirty="0">
                <a:latin typeface="Consolas" panose="020B0609020204030204" pitchFamily="49" charset="0"/>
              </a:rPr>
              <a:t>(warunek){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	Instrukcje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  <a:r>
              <a:rPr lang="pl-PL" dirty="0" err="1">
                <a:latin typeface="Consolas" panose="020B0609020204030204" pitchFamily="49" charset="0"/>
              </a:rPr>
              <a:t>else</a:t>
            </a:r>
            <a:r>
              <a:rPr lang="pl-PL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	Instrukcje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</a:p>
          <a:p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585108" y="3400755"/>
            <a:ext cx="86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Warunki można łączyć z wykorzystaniem operatorów logicznych</a:t>
            </a:r>
          </a:p>
        </p:txBody>
      </p:sp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7575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Instrukcja </a:t>
            </a:r>
            <a:r>
              <a:rPr lang="pl-PL" dirty="0" err="1"/>
              <a:t>switch-case</a:t>
            </a:r>
            <a:endParaRPr lang="pl-PL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07964" y="1657910"/>
            <a:ext cx="10653557" cy="44370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174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switch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 (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s"/>
              </a:rPr>
              <a:t>{wyrażenie wyboru}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) {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/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	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case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s"/>
              </a:rPr>
              <a:t>{wartość wyboru}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: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		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s"/>
              </a:rPr>
              <a:t>{ciąg instrukcji dla danego wariantu}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/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/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	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case</a:t>
            </a: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 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s"/>
              </a:rPr>
              <a:t>{inna wartość wyboru}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: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		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s"/>
              </a:rPr>
              <a:t>{ciąg instrukcji dla danego wariantu}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/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/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	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default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:</a:t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</a:b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		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s"/>
              </a:rPr>
              <a:t>{ciąg instrukcji dla wariantu domyślnego}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/>
            </a:r>
            <a:b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</a:b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s"/>
              </a:rPr>
              <a:t>}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061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 …</a:t>
            </a:r>
            <a:endParaRPr lang="pl-PL" dirty="0"/>
          </a:p>
        </p:txBody>
      </p:sp>
      <p:sp>
        <p:nvSpPr>
          <p:cNvPr id="5" name="TextBox 4"/>
          <p:cNvSpPr txBox="1"/>
          <p:nvPr/>
        </p:nvSpPr>
        <p:spPr>
          <a:xfrm>
            <a:off x="108065" y="1097280"/>
            <a:ext cx="1169600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Przydatne </a:t>
            </a:r>
            <a:r>
              <a:rPr lang="pl-PL" sz="2800" dirty="0" smtClean="0"/>
              <a:t>rzeczy:</a:t>
            </a:r>
          </a:p>
          <a:p>
            <a:endParaRPr lang="pl-PL" sz="2800" dirty="0" smtClean="0"/>
          </a:p>
          <a:p>
            <a:r>
              <a:rPr lang="pl-PL" sz="2800" dirty="0"/>
              <a:t>Pobranie liczby od użytkownika</a:t>
            </a:r>
            <a:r>
              <a:rPr lang="pl-PL" sz="2800" dirty="0" smtClean="0"/>
              <a:t>:</a:t>
            </a:r>
          </a:p>
          <a:p>
            <a:endParaRPr lang="pl-PL" sz="2800" dirty="0"/>
          </a:p>
          <a:p>
            <a:r>
              <a:rPr lang="pl-PL" sz="2800" dirty="0" err="1">
                <a:latin typeface="Consolas" panose="020B0609020204030204" pitchFamily="49" charset="0"/>
              </a:rPr>
              <a:t>int</a:t>
            </a:r>
            <a:r>
              <a:rPr lang="pl-PL" sz="2800" dirty="0">
                <a:latin typeface="Consolas" panose="020B0609020204030204" pitchFamily="49" charset="0"/>
              </a:rPr>
              <a:t> liczba;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Scanner </a:t>
            </a:r>
            <a:r>
              <a:rPr lang="pl-PL" sz="2800" dirty="0" err="1">
                <a:latin typeface="Consolas" panose="020B0609020204030204" pitchFamily="49" charset="0"/>
              </a:rPr>
              <a:t>wejscie</a:t>
            </a:r>
            <a:r>
              <a:rPr lang="en-US" sz="2800" dirty="0">
                <a:latin typeface="Consolas" panose="020B0609020204030204" pitchFamily="49" charset="0"/>
              </a:rPr>
              <a:t> = new Scanner(System.in);</a:t>
            </a:r>
            <a:endParaRPr lang="pl-PL" sz="2800" dirty="0">
              <a:latin typeface="Consolas" panose="020B0609020204030204" pitchFamily="49" charset="0"/>
            </a:endParaRPr>
          </a:p>
          <a:p>
            <a:r>
              <a:rPr lang="pl-PL" sz="2800" dirty="0">
                <a:latin typeface="Consolas" panose="020B0609020204030204" pitchFamily="49" charset="0"/>
              </a:rPr>
              <a:t>liczba = </a:t>
            </a:r>
            <a:r>
              <a:rPr lang="pl-PL" sz="2800" dirty="0" err="1" smtClean="0">
                <a:latin typeface="Consolas" panose="020B0609020204030204" pitchFamily="49" charset="0"/>
              </a:rPr>
              <a:t>wejscie.nextInt</a:t>
            </a:r>
            <a:r>
              <a:rPr lang="pl-PL" sz="2800" dirty="0"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7855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Wprowadzenie do języka JAVA - podstawy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5" y="1055716"/>
            <a:ext cx="10238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6. Pętle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For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err="1" smtClean="0"/>
              <a:t>While</a:t>
            </a:r>
            <a:endParaRPr lang="pl-PL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Do-</a:t>
            </a:r>
            <a:r>
              <a:rPr lang="pl-PL" sz="2400" dirty="0" err="1" smtClean="0"/>
              <a:t>while</a:t>
            </a:r>
            <a:endParaRPr lang="pl-PL" sz="2400" dirty="0"/>
          </a:p>
          <a:p>
            <a:pPr marL="342900" indent="-342900">
              <a:buAutoNum type="arabicPeriod"/>
            </a:pPr>
            <a:endParaRPr lang="pl-PL" sz="2400" dirty="0" smtClean="0"/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19262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Pętle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27957" y="1173399"/>
            <a:ext cx="10515600" cy="207506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 err="1"/>
              <a:t>While</a:t>
            </a:r>
            <a:r>
              <a:rPr lang="pl-PL" dirty="0"/>
              <a:t> – sprawdza warunek logiczny przed wykonaniem pętli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Do – </a:t>
            </a:r>
            <a:r>
              <a:rPr lang="pl-PL" dirty="0" err="1"/>
              <a:t>while</a:t>
            </a:r>
            <a:r>
              <a:rPr lang="pl-PL" dirty="0"/>
              <a:t> – jedna iteracja pętli wykona się zawsze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For – służy do iterowania poprzez kolekcję</a:t>
            </a:r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993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Pętla </a:t>
            </a:r>
            <a:r>
              <a:rPr lang="pl-PL" dirty="0" err="1"/>
              <a:t>while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93271" y="1475477"/>
            <a:ext cx="10515600" cy="2075066"/>
          </a:xfrm>
        </p:spPr>
        <p:txBody>
          <a:bodyPr>
            <a:normAutofit lnSpcReduction="10000"/>
          </a:bodyPr>
          <a:lstStyle/>
          <a:p>
            <a:pPr algn="l"/>
            <a:r>
              <a:rPr lang="pl-PL" dirty="0" err="1">
                <a:latin typeface="Consolas" panose="020B0609020204030204" pitchFamily="49" charset="0"/>
              </a:rPr>
              <a:t>while</a:t>
            </a:r>
            <a:r>
              <a:rPr lang="pl-PL" dirty="0">
                <a:latin typeface="Consolas" panose="020B0609020204030204" pitchFamily="49" charset="0"/>
              </a:rPr>
              <a:t>(warunek logiczny){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 //rozpocznij iterację jeśli warunek jest prawdziwy</a:t>
            </a:r>
            <a:br>
              <a:rPr lang="pl-PL" dirty="0">
                <a:latin typeface="Consolas" panose="020B0609020204030204" pitchFamily="49" charset="0"/>
              </a:rPr>
            </a:br>
            <a:r>
              <a:rPr lang="pl-PL" dirty="0">
                <a:latin typeface="Consolas" panose="020B0609020204030204" pitchFamily="49" charset="0"/>
              </a:rPr>
              <a:t>	instrukcja1;</a:t>
            </a:r>
            <a:br>
              <a:rPr lang="pl-PL" dirty="0">
                <a:latin typeface="Consolas" panose="020B0609020204030204" pitchFamily="49" charset="0"/>
              </a:rPr>
            </a:br>
            <a:r>
              <a:rPr lang="pl-PL" dirty="0">
                <a:latin typeface="Consolas" panose="020B0609020204030204" pitchFamily="49" charset="0"/>
              </a:rPr>
              <a:t>	instrukcja2;</a:t>
            </a:r>
            <a:br>
              <a:rPr lang="pl-PL" dirty="0">
                <a:latin typeface="Consolas" panose="020B0609020204030204" pitchFamily="49" charset="0"/>
              </a:rPr>
            </a:br>
            <a:r>
              <a:rPr lang="pl-PL" dirty="0">
                <a:latin typeface="Consolas" panose="020B0609020204030204" pitchFamily="49" charset="0"/>
              </a:rPr>
              <a:t>}</a:t>
            </a:r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3051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Pętla do </a:t>
            </a:r>
            <a:r>
              <a:rPr lang="pl-PL" dirty="0" err="1"/>
              <a:t>while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101758"/>
          </a:xfrm>
        </p:spPr>
        <p:txBody>
          <a:bodyPr/>
          <a:lstStyle/>
          <a:p>
            <a:pPr algn="l"/>
            <a:r>
              <a:rPr lang="pl-PL" dirty="0">
                <a:latin typeface="Consolas" panose="020B0609020204030204" pitchFamily="49" charset="0"/>
              </a:rPr>
              <a:t>do{</a:t>
            </a:r>
            <a:br>
              <a:rPr lang="pl-PL" dirty="0">
                <a:latin typeface="Consolas" panose="020B0609020204030204" pitchFamily="49" charset="0"/>
              </a:rPr>
            </a:br>
            <a:r>
              <a:rPr lang="pl-PL" dirty="0">
                <a:latin typeface="Consolas" panose="020B0609020204030204" pitchFamily="49" charset="0"/>
              </a:rPr>
              <a:t>	instrukcja1;</a:t>
            </a:r>
            <a:br>
              <a:rPr lang="pl-PL" dirty="0">
                <a:latin typeface="Consolas" panose="020B0609020204030204" pitchFamily="49" charset="0"/>
              </a:rPr>
            </a:br>
            <a:r>
              <a:rPr lang="pl-PL" dirty="0">
                <a:latin typeface="Consolas" panose="020B0609020204030204" pitchFamily="49" charset="0"/>
              </a:rPr>
              <a:t>	instrukcja2;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  <a:br>
              <a:rPr lang="pl-PL" dirty="0">
                <a:latin typeface="Consolas" panose="020B0609020204030204" pitchFamily="49" charset="0"/>
              </a:rPr>
            </a:br>
            <a:r>
              <a:rPr lang="pl-PL" dirty="0" err="1">
                <a:latin typeface="Consolas" panose="020B0609020204030204" pitchFamily="49" charset="0"/>
              </a:rPr>
              <a:t>while</a:t>
            </a:r>
            <a:r>
              <a:rPr lang="pl-PL" dirty="0">
                <a:latin typeface="Consolas" panose="020B0609020204030204" pitchFamily="49" charset="0"/>
              </a:rPr>
              <a:t>(warunek logiczny) //powtórz pętlę jeśli warunek jest prawdziwy</a:t>
            </a:r>
          </a:p>
          <a:p>
            <a:pPr algn="l"/>
            <a:endParaRPr lang="pl-PL" dirty="0">
              <a:latin typeface="Consolas" panose="020B0609020204030204" pitchFamily="49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633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Pętla for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9469" y="1143000"/>
            <a:ext cx="11204331" cy="5134415"/>
          </a:xfrm>
        </p:spPr>
        <p:txBody>
          <a:bodyPr/>
          <a:lstStyle/>
          <a:p>
            <a:pPr algn="l"/>
            <a:r>
              <a:rPr lang="pl-PL" dirty="0"/>
              <a:t>Schemat pętli for:</a:t>
            </a:r>
          </a:p>
          <a:p>
            <a:pPr algn="l"/>
            <a:endParaRPr lang="pl-PL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1693" y="1795781"/>
            <a:ext cx="58637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(wyrażenie początkowe ; warunek ; </a:t>
            </a:r>
            <a:r>
              <a:rPr kumimoji="0" lang="pl-PL" altLang="pl-PL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modyfikator_licznika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endParaRPr kumimoji="0" lang="pl-PL" altLang="pl-P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instrukcje </a:t>
            </a: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wykonania</a:t>
            </a:r>
            <a:endParaRPr kumimoji="0" lang="pl-PL" altLang="pl-P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l-PL" altLang="pl-P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149469" y="2813539"/>
            <a:ext cx="398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Calibri Light (Nagłówki)"/>
              </a:rPr>
              <a:t>Przykład: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-501163" y="3657454"/>
            <a:ext cx="642717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 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i&lt;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i++){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"To jest pętla"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"Koniec pętli"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60872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Krótka historia języka JAVA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7F281B-822B-41F6-80A9-9F2A6F0F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971"/>
            <a:ext cx="10515600" cy="5055444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za </a:t>
            </a:r>
            <a:r>
              <a:rPr lang="pl-PL" dirty="0"/>
              <a:t>twórcę języka JAVA uważany jest James </a:t>
            </a:r>
            <a:r>
              <a:rPr lang="pl-PL" dirty="0" err="1" smtClean="0"/>
              <a:t>Gosling</a:t>
            </a:r>
            <a:r>
              <a:rPr lang="pl-PL" dirty="0"/>
              <a:t>, który rozpoczął pracę nad pierwszą wersją języka w roku 1991 wspólnie z </a:t>
            </a:r>
            <a:r>
              <a:rPr lang="pl-PL" dirty="0" err="1"/>
              <a:t>Mike'em</a:t>
            </a:r>
            <a:r>
              <a:rPr lang="pl-PL" dirty="0"/>
              <a:t> </a:t>
            </a:r>
            <a:r>
              <a:rPr lang="pl-PL" dirty="0" err="1"/>
              <a:t>Sheridan</a:t>
            </a:r>
            <a:r>
              <a:rPr lang="pl-PL" dirty="0"/>
              <a:t> i </a:t>
            </a:r>
            <a:r>
              <a:rPr lang="pl-PL" dirty="0" err="1"/>
              <a:t>Patrick'em</a:t>
            </a:r>
            <a:r>
              <a:rPr lang="pl-PL" dirty="0"/>
              <a:t> </a:t>
            </a:r>
            <a:r>
              <a:rPr lang="pl-PL" dirty="0" err="1" smtClean="0"/>
              <a:t>Naughton'em</a:t>
            </a:r>
            <a:endParaRPr lang="pl-PL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język </a:t>
            </a:r>
            <a:r>
              <a:rPr lang="pl-PL" dirty="0"/>
              <a:t>początkowo nazywał </a:t>
            </a:r>
            <a:r>
              <a:rPr lang="pl-PL" dirty="0" smtClean="0"/>
              <a:t>się </a:t>
            </a:r>
            <a:r>
              <a:rPr lang="pl-PL" dirty="0" err="1"/>
              <a:t>Oak</a:t>
            </a:r>
            <a:r>
              <a:rPr lang="pl-PL" dirty="0"/>
              <a:t> (dąb), później nazwę zmieniono na Green (zielony) by ostatecznie przyjąć nazwę JAVA (odmiana krzewu </a:t>
            </a:r>
            <a:r>
              <a:rPr lang="pl-PL" dirty="0" smtClean="0"/>
              <a:t>kawy)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część </a:t>
            </a:r>
            <a:r>
              <a:rPr lang="pl-PL" dirty="0"/>
              <a:t>założeń języka zaczerpnięto z języka </a:t>
            </a:r>
            <a:r>
              <a:rPr lang="pl-PL" dirty="0" err="1"/>
              <a:t>Smalltalk</a:t>
            </a:r>
            <a:r>
              <a:rPr lang="pl-PL" dirty="0"/>
              <a:t>, który rozwijał się w latach '70 i '80, składnia języka była wzorowana na wymyślonym w latach '80 języku C</a:t>
            </a:r>
            <a:r>
              <a:rPr lang="pl-PL" dirty="0" smtClean="0"/>
              <a:t>++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pierwsza </a:t>
            </a:r>
            <a:r>
              <a:rPr lang="pl-PL" dirty="0"/>
              <a:t>wersja </a:t>
            </a:r>
            <a:r>
              <a:rPr lang="pl-PL" dirty="0" smtClean="0"/>
              <a:t>języka </a:t>
            </a:r>
            <a:r>
              <a:rPr lang="pl-PL" dirty="0"/>
              <a:t>została opublikowana przez Sun Microsystems w roku </a:t>
            </a:r>
            <a:r>
              <a:rPr lang="pl-PL" dirty="0" smtClean="0"/>
              <a:t>1996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od </a:t>
            </a:r>
            <a:r>
              <a:rPr lang="pl-PL" dirty="0"/>
              <a:t>roku 2010 JAVA jest rozwijana głównie przez firmę Oracle Corporation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245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Pętla for</a:t>
            </a:r>
          </a:p>
        </p:txBody>
      </p:sp>
      <p:pic>
        <p:nvPicPr>
          <p:cNvPr id="4098" name="Picture 2" descr="pętla f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87" y="1063868"/>
            <a:ext cx="9810750" cy="56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3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42519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Pętla </a:t>
            </a:r>
            <a:r>
              <a:rPr lang="pl-PL" dirty="0" err="1"/>
              <a:t>while</a:t>
            </a:r>
            <a:endParaRPr lang="pl-PL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84639" y="1254499"/>
            <a:ext cx="352660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(warunek){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instrukcje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wykonania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184639" y="2485605"/>
            <a:ext cx="11579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Pętlę </a:t>
            </a:r>
            <a:r>
              <a:rPr lang="pl-PL" dirty="0" err="1"/>
              <a:t>while</a:t>
            </a:r>
            <a:r>
              <a:rPr lang="pl-PL" dirty="0"/>
              <a:t> najczęściej wykorzystuje się w miejscach, gdzie zakładana ilość powtórzeń jest bliżej nieokreślona, ale znamy warunek jaki musi być spełniony. Jej schematyczną postać przedstawiono poniżej:</a:t>
            </a:r>
          </a:p>
          <a:p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84639" y="3292559"/>
            <a:ext cx="5783635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licznik =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(licznik&lt;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"To jest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petla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licznik++;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"Koniec pętli"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0653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Pętla do </a:t>
            </a:r>
            <a:r>
              <a:rPr lang="pl-PL" dirty="0" err="1"/>
              <a:t>while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50" y="1063495"/>
            <a:ext cx="10515600" cy="5592282"/>
          </a:xfrm>
        </p:spPr>
        <p:txBody>
          <a:bodyPr/>
          <a:lstStyle/>
          <a:p>
            <a:pPr algn="l"/>
            <a:r>
              <a:rPr lang="pl-PL" dirty="0"/>
              <a:t>Różni się ona od pętli </a:t>
            </a:r>
            <a:r>
              <a:rPr lang="pl-PL" dirty="0" err="1"/>
              <a:t>while</a:t>
            </a:r>
            <a:r>
              <a:rPr lang="pl-PL" dirty="0"/>
              <a:t> przede wszystkim tym, że to co znajduje się w jej wnętrzu wykona się przynajmniej raz, ponieważ warunek jest sprawdzany dopiero w drugiej kolejności. </a:t>
            </a:r>
          </a:p>
          <a:p>
            <a:pPr algn="l"/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72563" y="2281444"/>
            <a:ext cx="3526606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instrukcje 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wykonania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(warunek);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Przykład: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03011" y="3903410"/>
            <a:ext cx="648895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licznik =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"To jest 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petla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licznik++;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20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(licznik&lt;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"Koniec pętli"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4035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 …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56169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Wprowadzenie do języka JAVA - podstawy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5" y="1055716"/>
            <a:ext cx="10238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7</a:t>
            </a:r>
            <a:r>
              <a:rPr lang="pl-PL" sz="2400" dirty="0" smtClean="0"/>
              <a:t>. Tablice</a:t>
            </a:r>
          </a:p>
          <a:p>
            <a:r>
              <a:rPr lang="pl-PL" sz="2400" dirty="0" smtClean="0"/>
              <a:t>8. For-</a:t>
            </a:r>
            <a:r>
              <a:rPr lang="pl-PL" sz="2400" dirty="0" err="1" smtClean="0"/>
              <a:t>each</a:t>
            </a:r>
            <a:endParaRPr lang="pl-PL" sz="2400" dirty="0" smtClean="0"/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9495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-39284"/>
            <a:ext cx="10894979" cy="963038"/>
          </a:xfrm>
        </p:spPr>
        <p:txBody>
          <a:bodyPr/>
          <a:lstStyle/>
          <a:p>
            <a:r>
              <a:rPr lang="pl-PL" dirty="0"/>
              <a:t>Tablica</a:t>
            </a:r>
          </a:p>
        </p:txBody>
      </p:sp>
      <p:pic>
        <p:nvPicPr>
          <p:cNvPr id="4098" name="Picture 2" descr="https://docs.oracle.com/javase/tutorial/figures/java/objects-tenElementArray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77" y="1538402"/>
            <a:ext cx="10301288" cy="381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2400299" y="5825332"/>
            <a:ext cx="775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err="1">
                <a:latin typeface="Consolas" panose="020B0609020204030204" pitchFamily="49" charset="0"/>
              </a:rPr>
              <a:t>int</a:t>
            </a:r>
            <a:r>
              <a:rPr lang="pl-PL" sz="3600" dirty="0">
                <a:latin typeface="Consolas" panose="020B0609020204030204" pitchFamily="49" charset="0"/>
              </a:rPr>
              <a:t>[] tablica = </a:t>
            </a:r>
            <a:r>
              <a:rPr lang="pl-PL" sz="3600" dirty="0" err="1">
                <a:latin typeface="Consolas" panose="020B0609020204030204" pitchFamily="49" charset="0"/>
              </a:rPr>
              <a:t>new</a:t>
            </a:r>
            <a:r>
              <a:rPr lang="pl-PL" sz="3600" dirty="0">
                <a:latin typeface="Consolas" panose="020B0609020204030204" pitchFamily="49" charset="0"/>
              </a:rPr>
              <a:t> </a:t>
            </a:r>
            <a:r>
              <a:rPr lang="pl-PL" sz="3600" dirty="0" err="1">
                <a:latin typeface="Consolas" panose="020B0609020204030204" pitchFamily="49" charset="0"/>
              </a:rPr>
              <a:t>int</a:t>
            </a:r>
            <a:r>
              <a:rPr lang="pl-PL" sz="3600" dirty="0">
                <a:latin typeface="Consolas" panose="020B0609020204030204" pitchFamily="49" charset="0"/>
              </a:rPr>
              <a:t>[10];</a:t>
            </a:r>
          </a:p>
        </p:txBody>
      </p:sp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3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2719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Tablice jednowymiarowe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9646" y="1133832"/>
            <a:ext cx="10515600" cy="5451605"/>
          </a:xfrm>
        </p:spPr>
        <p:txBody>
          <a:bodyPr>
            <a:normAutofit lnSpcReduction="10000"/>
          </a:bodyPr>
          <a:lstStyle/>
          <a:p>
            <a:pPr algn="l"/>
            <a:r>
              <a:rPr lang="pl-PL" dirty="0"/>
              <a:t>Tablice to struktury, które pozwalają nam gromadzić większą ilość danych w uporządkowanej formie. Jeśli potrzebujemy przechować 100 imion, czy liczb zamiast deklarować 100 zmiennych możemy do tego użyć tablicy. W Javie istnieją zarówno tablice jedno jak i wielowymiarowe. </a:t>
            </a:r>
          </a:p>
          <a:p>
            <a:pPr algn="l"/>
            <a:endParaRPr lang="pl-PL" dirty="0"/>
          </a:p>
          <a:p>
            <a:pPr algn="l"/>
            <a:r>
              <a:rPr lang="pl-PL" dirty="0">
                <a:latin typeface="Consolas" panose="020B0609020204030204" pitchFamily="49" charset="0"/>
              </a:rPr>
              <a:t>typ[] </a:t>
            </a:r>
            <a:r>
              <a:rPr lang="pl-PL" dirty="0" err="1">
                <a:latin typeface="Consolas" panose="020B0609020204030204" pitchFamily="49" charset="0"/>
              </a:rPr>
              <a:t>nazwa_tablicy</a:t>
            </a:r>
            <a:r>
              <a:rPr lang="pl-PL" dirty="0">
                <a:latin typeface="Consolas" panose="020B0609020204030204" pitchFamily="49" charset="0"/>
              </a:rPr>
              <a:t> = </a:t>
            </a:r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typ[</a:t>
            </a:r>
            <a:r>
              <a:rPr lang="pl-PL" dirty="0" err="1">
                <a:latin typeface="Consolas" panose="020B0609020204030204" pitchFamily="49" charset="0"/>
              </a:rPr>
              <a:t>liczba_elementów</a:t>
            </a:r>
            <a:r>
              <a:rPr lang="pl-PL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pl-PL" dirty="0"/>
              <a:t>lub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typ </a:t>
            </a:r>
            <a:r>
              <a:rPr lang="pl-PL" dirty="0" err="1">
                <a:latin typeface="Consolas" panose="020B0609020204030204" pitchFamily="49" charset="0"/>
              </a:rPr>
              <a:t>nazwa_tablicy</a:t>
            </a:r>
            <a:r>
              <a:rPr lang="pl-PL" dirty="0">
                <a:latin typeface="Consolas" panose="020B0609020204030204" pitchFamily="49" charset="0"/>
              </a:rPr>
              <a:t>[] = </a:t>
            </a:r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typ[</a:t>
            </a:r>
            <a:r>
              <a:rPr lang="pl-PL" dirty="0" err="1">
                <a:latin typeface="Consolas" panose="020B0609020204030204" pitchFamily="49" charset="0"/>
              </a:rPr>
              <a:t>liczba_elementów</a:t>
            </a:r>
            <a:r>
              <a:rPr lang="pl-PL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pl-PL" dirty="0"/>
              <a:t>Istnieje również inny sposób utworzenia tablicy, jeśli od razu znamy elementy: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typ[] tablica = {wartosc1, wartosc2, wartosc3, ...};</a:t>
            </a:r>
            <a:br>
              <a:rPr lang="pl-PL" dirty="0">
                <a:latin typeface="Consolas" panose="020B0609020204030204" pitchFamily="49" charset="0"/>
              </a:rPr>
            </a:br>
            <a:endParaRPr lang="pl-PL" dirty="0">
              <a:latin typeface="Consolas" panose="020B0609020204030204" pitchFamily="49" charset="0"/>
            </a:endParaRPr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12371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75846" y="1125415"/>
            <a:ext cx="11177954" cy="5152000"/>
          </a:xfrm>
        </p:spPr>
        <p:txBody>
          <a:bodyPr/>
          <a:lstStyle/>
          <a:p>
            <a:pPr algn="l"/>
            <a:r>
              <a:rPr lang="pl-PL" dirty="0"/>
              <a:t>Pamiętajmy, że do utworzenia tablicy potrzebny jest operator </a:t>
            </a:r>
            <a:r>
              <a:rPr lang="pl-PL" b="1" dirty="0" err="1"/>
              <a:t>new</a:t>
            </a:r>
            <a:endParaRPr lang="pl-PL" b="1" dirty="0"/>
          </a:p>
          <a:p>
            <a:pPr algn="l"/>
            <a:endParaRPr lang="pl-PL" b="1" dirty="0"/>
          </a:p>
          <a:p>
            <a:pPr algn="l"/>
            <a:r>
              <a:rPr lang="pl-PL" b="1" dirty="0" err="1">
                <a:latin typeface="Consolas" panose="020B0609020204030204" pitchFamily="49" charset="0"/>
              </a:rPr>
              <a:t>int</a:t>
            </a:r>
            <a:r>
              <a:rPr lang="pl-PL" b="1" dirty="0">
                <a:latin typeface="Consolas" panose="020B0609020204030204" pitchFamily="49" charset="0"/>
              </a:rPr>
              <a:t>[] tablica = </a:t>
            </a:r>
            <a:r>
              <a:rPr lang="pl-PL" b="1" dirty="0" err="1">
                <a:latin typeface="Consolas" panose="020B0609020204030204" pitchFamily="49" charset="0"/>
              </a:rPr>
              <a:t>new</a:t>
            </a:r>
            <a:r>
              <a:rPr lang="pl-PL" b="1" dirty="0">
                <a:latin typeface="Consolas" panose="020B0609020204030204" pitchFamily="49" charset="0"/>
              </a:rPr>
              <a:t> </a:t>
            </a:r>
            <a:r>
              <a:rPr lang="pl-PL" b="1" dirty="0" err="1">
                <a:latin typeface="Consolas" panose="020B0609020204030204" pitchFamily="49" charset="0"/>
              </a:rPr>
              <a:t>int</a:t>
            </a:r>
            <a:r>
              <a:rPr lang="pl-PL" b="1" dirty="0">
                <a:latin typeface="Consolas" panose="020B0609020204030204" pitchFamily="49" charset="0"/>
              </a:rPr>
              <a:t>[100];</a:t>
            </a:r>
          </a:p>
          <a:p>
            <a:pPr algn="l"/>
            <a:endParaRPr lang="pl-PL" b="1" dirty="0"/>
          </a:p>
          <a:p>
            <a:pPr algn="l"/>
            <a:r>
              <a:rPr lang="pl-PL" dirty="0"/>
              <a:t>Powyższa instrukcja tworzy i inicjuje tablicę, w której można zapisać 100 liczb całkowitych. Elementy tablicy są </a:t>
            </a:r>
            <a:r>
              <a:rPr lang="pl-PL" b="1" dirty="0"/>
              <a:t>numerowane od 0 </a:t>
            </a:r>
            <a:r>
              <a:rPr lang="pl-PL" dirty="0"/>
              <a:t>( w przypadku wyżej od 0 do 99 )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4244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61253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Przypisywanie wartości do tablicy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290145" y="1169377"/>
            <a:ext cx="10075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[] tablica = </a:t>
            </a:r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[5]; //deklaracja tablicy</a:t>
            </a:r>
          </a:p>
          <a:p>
            <a:endParaRPr lang="pl-PL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tablica[0] = 23; //przypisanie </a:t>
            </a:r>
            <a:r>
              <a:rPr lang="pl-PL" dirty="0" err="1">
                <a:latin typeface="Consolas" panose="020B0609020204030204" pitchFamily="49" charset="0"/>
              </a:rPr>
              <a:t>wartosci</a:t>
            </a:r>
            <a:endParaRPr lang="pl-PL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tablica[1] = 232;</a:t>
            </a:r>
          </a:p>
          <a:p>
            <a:r>
              <a:rPr lang="pl-PL" dirty="0">
                <a:latin typeface="Consolas" panose="020B0609020204030204" pitchFamily="49" charset="0"/>
              </a:rPr>
              <a:t>tablica[2] = 242;</a:t>
            </a:r>
          </a:p>
          <a:p>
            <a:r>
              <a:rPr lang="pl-PL" dirty="0">
                <a:latin typeface="Consolas" panose="020B0609020204030204" pitchFamily="49" charset="0"/>
              </a:rPr>
              <a:t>tablica[3] = 1;</a:t>
            </a:r>
          </a:p>
          <a:p>
            <a:r>
              <a:rPr lang="pl-PL" dirty="0">
                <a:latin typeface="Consolas" panose="020B0609020204030204" pitchFamily="49" charset="0"/>
              </a:rPr>
              <a:t>tablica[4] = 41;</a:t>
            </a:r>
          </a:p>
          <a:p>
            <a:endParaRPr lang="pl-PL" dirty="0">
              <a:latin typeface="Consolas" panose="020B0609020204030204" pitchFamily="49" charset="0"/>
            </a:endParaRPr>
          </a:p>
          <a:p>
            <a:r>
              <a:rPr lang="pl-PL" dirty="0" err="1">
                <a:latin typeface="Consolas" panose="020B0609020204030204" pitchFamily="49" charset="0"/>
              </a:rPr>
              <a:t>System.out.println</a:t>
            </a:r>
            <a:r>
              <a:rPr lang="pl-PL" dirty="0">
                <a:latin typeface="Consolas" panose="020B0609020204030204" pitchFamily="49" charset="0"/>
              </a:rPr>
              <a:t>(”</a:t>
            </a:r>
            <a:r>
              <a:rPr lang="pl-PL" dirty="0" err="1">
                <a:latin typeface="Consolas" panose="020B0609020204030204" pitchFamily="49" charset="0"/>
              </a:rPr>
              <a:t>Wartosc</a:t>
            </a:r>
            <a:r>
              <a:rPr lang="pl-PL" dirty="0">
                <a:latin typeface="Consolas" panose="020B0609020204030204" pitchFamily="49" charset="0"/>
              </a:rPr>
              <a:t> tablicy w miejscu o indeksie 2 =”  + tablica[2]);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31240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Wypełnienie tablicy wartościami od 0 do 99 – pętla for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300" y="1028700"/>
            <a:ext cx="11239500" cy="5248715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[] tablica = </a:t>
            </a:r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[100];</a:t>
            </a:r>
          </a:p>
          <a:p>
            <a:pPr algn="l"/>
            <a:endParaRPr lang="pl-PL" dirty="0">
              <a:latin typeface="Consolas" panose="020B0609020204030204" pitchFamily="49" charset="0"/>
            </a:endParaRPr>
          </a:p>
          <a:p>
            <a:pPr algn="l"/>
            <a:r>
              <a:rPr lang="pl-PL" dirty="0">
                <a:latin typeface="Consolas" panose="020B0609020204030204" pitchFamily="49" charset="0"/>
              </a:rPr>
              <a:t>for(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 i=0; i&lt;100; i++)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	tablica[i] = i; //zapełnia tablice wartościami od 0 do 99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6334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</a:t>
            </a:r>
            <a:r>
              <a:rPr lang="pl-PL" dirty="0" smtClean="0"/>
              <a:t>założenia </a:t>
            </a:r>
            <a:r>
              <a:rPr lang="pl-PL" dirty="0"/>
              <a:t>JAVA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46A36C-97F6-465D-86B7-66783E14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531"/>
            <a:ext cx="10515600" cy="5146884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 smtClean="0"/>
              <a:t>write</a:t>
            </a:r>
            <a:r>
              <a:rPr lang="pl-PL" dirty="0" smtClean="0"/>
              <a:t> </a:t>
            </a:r>
            <a:r>
              <a:rPr lang="pl-PL" dirty="0" err="1"/>
              <a:t>once</a:t>
            </a:r>
            <a:r>
              <a:rPr lang="pl-PL" dirty="0"/>
              <a:t>, run </a:t>
            </a:r>
            <a:r>
              <a:rPr lang="pl-PL" dirty="0" err="1"/>
              <a:t>anywhere</a:t>
            </a:r>
            <a:r>
              <a:rPr lang="pl-PL" dirty="0"/>
              <a:t> (napisz raz, wykonuj gdzie </a:t>
            </a:r>
            <a:r>
              <a:rPr lang="pl-PL" dirty="0" smtClean="0"/>
              <a:t>chcesz)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 smtClean="0"/>
              <a:t>simple</a:t>
            </a:r>
            <a:r>
              <a:rPr lang="pl-PL" dirty="0"/>
              <a:t>, </a:t>
            </a:r>
            <a:r>
              <a:rPr lang="pl-PL" dirty="0" err="1"/>
              <a:t>object-oriented</a:t>
            </a:r>
            <a:r>
              <a:rPr lang="pl-PL" dirty="0"/>
              <a:t>, and </a:t>
            </a:r>
            <a:r>
              <a:rPr lang="pl-PL" dirty="0" err="1"/>
              <a:t>familiar</a:t>
            </a:r>
            <a:r>
              <a:rPr lang="pl-PL" dirty="0"/>
              <a:t> (prosty, obiektowy, znany - podobny do C/C</a:t>
            </a:r>
            <a:r>
              <a:rPr lang="pl-PL" dirty="0" smtClean="0"/>
              <a:t>++)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 smtClean="0"/>
              <a:t>robust</a:t>
            </a:r>
            <a:r>
              <a:rPr lang="pl-PL" dirty="0" smtClean="0"/>
              <a:t> </a:t>
            </a:r>
            <a:r>
              <a:rPr lang="pl-PL" dirty="0"/>
              <a:t>and </a:t>
            </a:r>
            <a:r>
              <a:rPr lang="pl-PL" dirty="0" err="1"/>
              <a:t>secure</a:t>
            </a:r>
            <a:r>
              <a:rPr lang="pl-PL" dirty="0"/>
              <a:t> (solidny i </a:t>
            </a:r>
            <a:r>
              <a:rPr lang="pl-PL" dirty="0" smtClean="0"/>
              <a:t>bezpieczny)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 smtClean="0"/>
              <a:t>architecture-neutral</a:t>
            </a:r>
            <a:r>
              <a:rPr lang="pl-PL" dirty="0" smtClean="0"/>
              <a:t> </a:t>
            </a:r>
            <a:r>
              <a:rPr lang="pl-PL" dirty="0"/>
              <a:t>and </a:t>
            </a:r>
            <a:r>
              <a:rPr lang="pl-PL" dirty="0" err="1"/>
              <a:t>portable</a:t>
            </a:r>
            <a:r>
              <a:rPr lang="pl-PL" dirty="0"/>
              <a:t> (niezależny od architektury sprzętowej, </a:t>
            </a:r>
            <a:r>
              <a:rPr lang="pl-PL" dirty="0" smtClean="0"/>
              <a:t>przenośny)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high </a:t>
            </a:r>
            <a:r>
              <a:rPr lang="pl-PL" dirty="0"/>
              <a:t>performance (</a:t>
            </a:r>
            <a:r>
              <a:rPr lang="pl-PL" dirty="0" smtClean="0"/>
              <a:t>wydajny)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 smtClean="0"/>
              <a:t>interpreted</a:t>
            </a:r>
            <a:r>
              <a:rPr lang="pl-PL" dirty="0"/>
              <a:t>, </a:t>
            </a:r>
            <a:r>
              <a:rPr lang="pl-PL" dirty="0" err="1"/>
              <a:t>threaded</a:t>
            </a:r>
            <a:r>
              <a:rPr lang="pl-PL" dirty="0"/>
              <a:t>, and </a:t>
            </a:r>
            <a:r>
              <a:rPr lang="pl-PL" dirty="0" err="1"/>
              <a:t>dynamic</a:t>
            </a:r>
            <a:r>
              <a:rPr lang="pl-PL" dirty="0"/>
              <a:t> (interpretowany, wątkowy, dynamiczny)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7280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Pętla typu for </a:t>
            </a:r>
            <a:r>
              <a:rPr lang="pl-PL" dirty="0" err="1"/>
              <a:t>each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231" y="1151418"/>
            <a:ext cx="10515600" cy="5583490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W języku Java dostępny jest bardzo użyteczny rodzaj pętli umożliwiającej przeglądanie tablic bez stosowania indeksów.</a:t>
            </a:r>
          </a:p>
          <a:p>
            <a:pPr algn="l"/>
            <a:endParaRPr lang="pl-PL" dirty="0">
              <a:latin typeface="Consolas" panose="020B0609020204030204" pitchFamily="49" charset="0"/>
            </a:endParaRPr>
          </a:p>
          <a:p>
            <a:pPr algn="l"/>
            <a:r>
              <a:rPr lang="pl-PL" dirty="0">
                <a:latin typeface="Consolas" panose="020B0609020204030204" pitchFamily="49" charset="0"/>
              </a:rPr>
              <a:t>for (zmienna: kolekcja)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	Instrukcje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pl-PL" dirty="0">
              <a:latin typeface="Consolas" panose="020B0609020204030204" pitchFamily="49" charset="0"/>
            </a:endParaRPr>
          </a:p>
          <a:p>
            <a:pPr algn="l"/>
            <a:endParaRPr lang="pl-PL" dirty="0">
              <a:latin typeface="Consolas" panose="020B0609020204030204" pitchFamily="49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0379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 </a:t>
            </a:r>
            <a:r>
              <a:rPr lang="pl-PL" dirty="0" err="1"/>
              <a:t>each</a:t>
            </a:r>
            <a:r>
              <a:rPr lang="pl-PL" dirty="0"/>
              <a:t> przykład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231" y="1151417"/>
            <a:ext cx="11901854" cy="5574697"/>
          </a:xfrm>
        </p:spPr>
        <p:txBody>
          <a:bodyPr/>
          <a:lstStyle/>
          <a:p>
            <a:pPr algn="l"/>
            <a:endParaRPr lang="pl-PL" dirty="0"/>
          </a:p>
          <a:p>
            <a:pPr algn="l"/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[] tablica = </a:t>
            </a:r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[2];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tablica[0] = 232;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tablica[1] = 23112;</a:t>
            </a:r>
          </a:p>
          <a:p>
            <a:pPr algn="l"/>
            <a:endParaRPr lang="pl-PL" dirty="0">
              <a:latin typeface="Consolas" panose="020B0609020204030204" pitchFamily="49" charset="0"/>
            </a:endParaRPr>
          </a:p>
          <a:p>
            <a:pPr algn="l"/>
            <a:r>
              <a:rPr lang="pl-PL" dirty="0">
                <a:latin typeface="Consolas" panose="020B0609020204030204" pitchFamily="49" charset="0"/>
              </a:rPr>
              <a:t>for (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wartosc</a:t>
            </a:r>
            <a:r>
              <a:rPr lang="pl-PL" dirty="0">
                <a:latin typeface="Consolas" panose="020B0609020204030204" pitchFamily="49" charset="0"/>
              </a:rPr>
              <a:t>: tablica)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	</a:t>
            </a:r>
            <a:r>
              <a:rPr lang="pl-PL" dirty="0" err="1">
                <a:latin typeface="Consolas" panose="020B0609020204030204" pitchFamily="49" charset="0"/>
              </a:rPr>
              <a:t>System.out.println</a:t>
            </a:r>
            <a:r>
              <a:rPr lang="pl-PL" dirty="0">
                <a:latin typeface="Consolas" panose="020B0609020204030204" pitchFamily="49" charset="0"/>
              </a:rPr>
              <a:t>(„</a:t>
            </a:r>
            <a:r>
              <a:rPr lang="pl-PL" dirty="0" err="1">
                <a:latin typeface="Consolas" panose="020B0609020204030204" pitchFamily="49" charset="0"/>
              </a:rPr>
              <a:t>Wartosci</a:t>
            </a:r>
            <a:r>
              <a:rPr lang="pl-PL" dirty="0">
                <a:latin typeface="Consolas" panose="020B0609020204030204" pitchFamily="49" charset="0"/>
              </a:rPr>
              <a:t>: ” + </a:t>
            </a:r>
            <a:r>
              <a:rPr lang="pl-PL" dirty="0" err="1">
                <a:latin typeface="Consolas" panose="020B0609020204030204" pitchFamily="49" charset="0"/>
              </a:rPr>
              <a:t>wartosc</a:t>
            </a:r>
            <a:r>
              <a:rPr lang="pl-PL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pl-PL" dirty="0">
              <a:latin typeface="Consolas" panose="020B0609020204030204" pitchFamily="49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49134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Tablice wielowymiarowe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8439" y="1063494"/>
            <a:ext cx="11857892" cy="5618659"/>
          </a:xfrm>
        </p:spPr>
        <p:txBody>
          <a:bodyPr/>
          <a:lstStyle/>
          <a:p>
            <a:pPr algn="l"/>
            <a:r>
              <a:rPr lang="pl-PL" dirty="0"/>
              <a:t>Różnią się przede wszystkim sposobem deklaracji i odwoływania do jej elementów. Za jej pomocą można na przykład w łatwy sposób wyobrazić sobie grę w statki - można przechowywać za pomocą współrzędnych miejsce położenia statków. Tablice wielowymiarowe w języku Java to tak naprawdę tablice tablic.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5847" y="2767317"/>
            <a:ext cx="115239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typ[][]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nazwa_tablicy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; //deklaracja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nazwa_tablicy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=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new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typ[liczba1][liczba2]; //przypisanie (utworzenie)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typ[][] nazwa_tablicy2 =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new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typ[liczba1][liczba2]; //deklaracja i przypisanie (utworzenie)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5847" y="3913017"/>
            <a:ext cx="982100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[][] tablica =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new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[3][3]; // deklarujem</a:t>
            </a:r>
            <a:r>
              <a:rPr lang="pl-PL" altLang="pl-PL" dirty="0">
                <a:latin typeface="Consolas" panose="020B0609020204030204" pitchFamily="49" charset="0"/>
              </a:rPr>
              <a:t>y </a:t>
            </a:r>
            <a:r>
              <a:rPr lang="pl-PL" altLang="pl-PL" dirty="0" err="1">
                <a:latin typeface="Consolas" panose="020B0609020204030204" pitchFamily="49" charset="0"/>
              </a:rPr>
              <a:t>siatke</a:t>
            </a:r>
            <a:r>
              <a:rPr lang="pl-PL" altLang="pl-PL" dirty="0">
                <a:latin typeface="Consolas" panose="020B0609020204030204" pitchFamily="49" charset="0"/>
              </a:rPr>
              <a:t> 3x3</a:t>
            </a:r>
            <a:endParaRPr kumimoji="0" lang="pl-PL" altLang="pl-PL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tablica[2][1] = 5;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zmienna = tablica[2][1];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08439" y="5231422"/>
            <a:ext cx="945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Calibri Light (Nagłówki)"/>
              </a:rPr>
              <a:t>Pomocna jest interpretacja tablicy 2d jako wiesz/kolumna</a:t>
            </a:r>
          </a:p>
        </p:txBody>
      </p:sp>
      <p:sp>
        <p:nvSpPr>
          <p:cNvPr id="8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41365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Tablica 2d - przykład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9688" y="1151418"/>
            <a:ext cx="11759057" cy="5521944"/>
          </a:xfrm>
        </p:spPr>
        <p:txBody>
          <a:bodyPr/>
          <a:lstStyle/>
          <a:p>
            <a:pPr algn="l"/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[][] tablica2D = new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[10][10]</a:t>
            </a:r>
            <a:r>
              <a:rPr lang="pl-PL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dirty="0"/>
          </a:p>
          <a:p>
            <a:endParaRPr lang="en-US" dirty="0"/>
          </a:p>
          <a:p>
            <a:endParaRPr lang="pl-PL" dirty="0"/>
          </a:p>
        </p:txBody>
      </p:sp>
      <p:pic>
        <p:nvPicPr>
          <p:cNvPr id="8195" name="Picture 3" descr="http://ggoralski.pl/files/programowanie2/pics/17/tablica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20" y="1855909"/>
            <a:ext cx="4414472" cy="462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3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9638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Tablice 2d - przykład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9688" y="1142626"/>
            <a:ext cx="11811811" cy="5609866"/>
          </a:xfrm>
        </p:spPr>
        <p:txBody>
          <a:bodyPr/>
          <a:lstStyle/>
          <a:p>
            <a:pPr algn="l"/>
            <a:r>
              <a:rPr lang="pl-PL" dirty="0"/>
              <a:t>Liczba rzędów i kolumn nie musi być taka sama:</a:t>
            </a:r>
          </a:p>
          <a:p>
            <a:pPr algn="l"/>
            <a:endParaRPr lang="pl-PL" dirty="0"/>
          </a:p>
          <a:p>
            <a:pPr algn="l"/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[][] </a:t>
            </a:r>
            <a:r>
              <a:rPr lang="en-US" dirty="0" err="1">
                <a:latin typeface="Consolas" panose="020B0609020204030204" pitchFamily="49" charset="0"/>
              </a:rPr>
              <a:t>tablica</a:t>
            </a:r>
            <a:r>
              <a:rPr lang="en-US" dirty="0">
                <a:latin typeface="Consolas" panose="020B0609020204030204" pitchFamily="49" charset="0"/>
              </a:rPr>
              <a:t>= new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[6][10]</a:t>
            </a:r>
          </a:p>
          <a:p>
            <a:pPr algn="l"/>
            <a:endParaRPr lang="en-US" dirty="0"/>
          </a:p>
          <a:p>
            <a:pPr algn="l"/>
            <a:endParaRPr lang="pl-PL" dirty="0"/>
          </a:p>
          <a:p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pic>
        <p:nvPicPr>
          <p:cNvPr id="9219" name="Picture 3" descr="http://ggoralski.pl/files/programowanie2/pics/17/tablica2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988" y="2931869"/>
            <a:ext cx="5399210" cy="364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3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3404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Tablice 2d = dwie pętle for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9688" y="1186587"/>
            <a:ext cx="11864565" cy="5530736"/>
          </a:xfrm>
        </p:spPr>
        <p:txBody>
          <a:bodyPr>
            <a:normAutofit lnSpcReduction="10000"/>
          </a:bodyPr>
          <a:lstStyle/>
          <a:p>
            <a:pPr algn="l"/>
            <a:r>
              <a:rPr lang="pl-PL" dirty="0">
                <a:latin typeface="Consolas" panose="020B0609020204030204" pitchFamily="49" charset="0"/>
              </a:rPr>
              <a:t>// Tworzenie tablicy</a:t>
            </a:r>
          </a:p>
          <a:p>
            <a:pPr algn="l"/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[][] tablica2D = </a:t>
            </a:r>
            <a:r>
              <a:rPr lang="pl-PL" dirty="0" err="1">
                <a:latin typeface="Consolas" panose="020B0609020204030204" pitchFamily="49" charset="0"/>
              </a:rPr>
              <a:t>new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[10][10];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// pętla zewnętrzna generuje indeksy rzędów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for (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 i = 0; i &lt; 10; i++) 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    // pętla wewnętrzna generuje indeksy kolumn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    for (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 j = 0; j &lt; 10; j++) 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        // możemy tak wyliczyć kolejną liczbę, ponieważ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        // każdy rząd odpowiada kolejnej dziesiątce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        tablica2D[i][j]= i*10 + j;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2836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 …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143" y="1077339"/>
            <a:ext cx="10515600" cy="5314376"/>
          </a:xfrm>
        </p:spPr>
        <p:txBody>
          <a:bodyPr/>
          <a:lstStyle/>
          <a:p>
            <a:pPr algn="l"/>
            <a:r>
              <a:rPr lang="pl-PL" dirty="0"/>
              <a:t>Przydatne </a:t>
            </a:r>
            <a:r>
              <a:rPr lang="pl-PL" dirty="0" smtClean="0"/>
              <a:t>rzeczy:</a:t>
            </a:r>
          </a:p>
          <a:p>
            <a:pPr algn="l"/>
            <a:r>
              <a:rPr lang="pl-PL" dirty="0" smtClean="0"/>
              <a:t>Wygenerowanie liczby pseudolosowej:</a:t>
            </a:r>
            <a:endParaRPr lang="pl-PL" dirty="0"/>
          </a:p>
          <a:p>
            <a:pPr algn="l"/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smtClean="0">
                <a:latin typeface="Consolas" panose="020B0609020204030204" pitchFamily="49" charset="0"/>
              </a:rPr>
              <a:t>losowa </a:t>
            </a:r>
            <a:r>
              <a:rPr lang="pl-PL" dirty="0">
                <a:latin typeface="Consolas" panose="020B0609020204030204" pitchFamily="49" charset="0"/>
              </a:rPr>
              <a:t>= </a:t>
            </a:r>
            <a:r>
              <a:rPr lang="pl-PL" dirty="0" err="1" smtClean="0">
                <a:latin typeface="Consolas" panose="020B0609020204030204" pitchFamily="49" charset="0"/>
              </a:rPr>
              <a:t>new</a:t>
            </a:r>
            <a:r>
              <a:rPr lang="pl-PL" dirty="0" smtClean="0">
                <a:latin typeface="Consolas" panose="020B0609020204030204" pitchFamily="49" charset="0"/>
              </a:rPr>
              <a:t> </a:t>
            </a:r>
            <a:r>
              <a:rPr lang="pl-PL" dirty="0" err="1" smtClean="0">
                <a:latin typeface="Consolas" panose="020B0609020204030204" pitchFamily="49" charset="0"/>
              </a:rPr>
              <a:t>Random</a:t>
            </a:r>
            <a:r>
              <a:rPr lang="pl-PL" dirty="0" smtClean="0">
                <a:latin typeface="Consolas" panose="020B0609020204030204" pitchFamily="49" charset="0"/>
              </a:rPr>
              <a:t>().</a:t>
            </a:r>
            <a:r>
              <a:rPr lang="pl-PL" dirty="0" err="1" smtClean="0">
                <a:latin typeface="Consolas" panose="020B0609020204030204" pitchFamily="49" charset="0"/>
              </a:rPr>
              <a:t>nextInt</a:t>
            </a:r>
            <a:r>
              <a:rPr lang="pl-PL" dirty="0" smtClean="0">
                <a:latin typeface="Consolas" panose="020B0609020204030204" pitchFamily="49" charset="0"/>
              </a:rPr>
              <a:t>(10); </a:t>
            </a:r>
            <a:r>
              <a:rPr lang="pl-PL" dirty="0">
                <a:latin typeface="Consolas" panose="020B0609020204030204" pitchFamily="49" charset="0"/>
              </a:rPr>
              <a:t>// </a:t>
            </a:r>
            <a:r>
              <a:rPr lang="pl-PL" dirty="0" smtClean="0">
                <a:latin typeface="Consolas" panose="020B0609020204030204" pitchFamily="49" charset="0"/>
              </a:rPr>
              <a:t>losuje jedną liczbę całkowitą w zakresie od 0 do 9 włącznie</a:t>
            </a:r>
            <a:endParaRPr lang="pl-PL" dirty="0">
              <a:latin typeface="Consolas" panose="020B0609020204030204" pitchFamily="49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7292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Wprowadzenie do języka JAVA - podstawy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389" y="1197032"/>
            <a:ext cx="10238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9. Metody</a:t>
            </a:r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136242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Metody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9646" y="1089872"/>
            <a:ext cx="10515600" cy="905982"/>
          </a:xfrm>
        </p:spPr>
        <p:txBody>
          <a:bodyPr/>
          <a:lstStyle/>
          <a:p>
            <a:pPr algn="l"/>
            <a:r>
              <a:rPr lang="pl-PL" dirty="0"/>
              <a:t>W języku możemy definiować własne funkcje (metody), metody mogą przyjmować argumenty.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28120" y="2181090"/>
            <a:ext cx="8303555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void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metoda1(){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("Ta metoda nic nie zwraca, ale wyświetla ten tekst");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metoda2(){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return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2;  //ta metoda zwraca liczbę 2 typu 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String metoda3(){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</a:t>
            </a:r>
            <a:r>
              <a:rPr kumimoji="0" lang="pl-PL" altLang="pl-PL" sz="16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return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"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Jakis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napis";  //ta metoda zwraca String "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Jakis</a:t>
            </a: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napis"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6019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Metody - przykład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9646" y="1089872"/>
            <a:ext cx="10515600" cy="905982"/>
          </a:xfrm>
        </p:spPr>
        <p:txBody>
          <a:bodyPr/>
          <a:lstStyle/>
          <a:p>
            <a:pPr algn="l"/>
            <a:r>
              <a:rPr lang="pl-PL" dirty="0" smtClean="0"/>
              <a:t>Własne </a:t>
            </a:r>
            <a:r>
              <a:rPr lang="pl-PL" dirty="0"/>
              <a:t>metody definiujemy poza funkcją </a:t>
            </a:r>
            <a:r>
              <a:rPr lang="pl-PL" dirty="0" smtClean="0"/>
              <a:t>„</a:t>
            </a:r>
            <a:r>
              <a:rPr lang="pl-PL" dirty="0" err="1" smtClean="0"/>
              <a:t>main</a:t>
            </a:r>
            <a:r>
              <a:rPr lang="pl-PL" dirty="0" smtClean="0"/>
              <a:t>”, </a:t>
            </a:r>
            <a:r>
              <a:rPr lang="pl-PL" dirty="0"/>
              <a:t>wywołać możemy je wewnątrz funkcji </a:t>
            </a:r>
            <a:r>
              <a:rPr lang="pl-PL" dirty="0" smtClean="0"/>
              <a:t>„</a:t>
            </a:r>
            <a:r>
              <a:rPr lang="pl-PL" dirty="0" err="1" smtClean="0"/>
              <a:t>main</a:t>
            </a:r>
            <a:r>
              <a:rPr lang="pl-PL" dirty="0" smtClean="0"/>
              <a:t>”</a:t>
            </a:r>
            <a:endParaRPr lang="pl-PL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40962" y="1999577"/>
            <a:ext cx="7195146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pl-PL" altLang="pl-PL" sz="1600" dirty="0">
                <a:latin typeface="Consolas" panose="020B0609020204030204" pitchFamily="49" charset="0"/>
              </a:rPr>
              <a:t>public </a:t>
            </a:r>
            <a:r>
              <a:rPr lang="pl-PL" altLang="pl-PL" sz="1600" dirty="0" err="1">
                <a:latin typeface="Consolas" panose="020B0609020204030204" pitchFamily="49" charset="0"/>
              </a:rPr>
              <a:t>class</a:t>
            </a:r>
            <a:r>
              <a:rPr lang="pl-PL" altLang="pl-PL" sz="1600" dirty="0">
                <a:latin typeface="Consolas" panose="020B0609020204030204" pitchFamily="49" charset="0"/>
              </a:rPr>
              <a:t> Metody </a:t>
            </a:r>
            <a:r>
              <a:rPr lang="pl-PL" altLang="pl-PL" sz="1600" dirty="0" smtClean="0">
                <a:latin typeface="Consolas" panose="020B0609020204030204" pitchFamily="49" charset="0"/>
              </a:rPr>
              <a:t>{</a:t>
            </a:r>
          </a:p>
          <a:p>
            <a:pPr lvl="0"/>
            <a:endParaRPr kumimoji="0" lang="pl-PL" altLang="pl-PL" sz="1600" b="1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1"/>
            <a:r>
              <a:rPr kumimoji="0" lang="pl-PL" altLang="pl-PL" sz="1600" b="1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void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przywitajSie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(){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1"/>
            <a:r>
              <a:rPr kumimoji="0" lang="pl-PL" altLang="pl-PL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</a:t>
            </a:r>
            <a:r>
              <a:rPr kumimoji="0" lang="pl-PL" altLang="pl-PL" sz="16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(„Cześć!</a:t>
            </a:r>
            <a:r>
              <a:rPr lang="pl-PL" altLang="pl-PL" sz="1600" dirty="0" smtClean="0">
                <a:latin typeface="Consolas" panose="020B0609020204030204" pitchFamily="49" charset="0"/>
              </a:rPr>
              <a:t>"); 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1"/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pl-PL" sz="1600" dirty="0">
              <a:latin typeface="Consolas" panose="020B0609020204030204" pitchFamily="49" charset="0"/>
            </a:endParaRPr>
          </a:p>
          <a:p>
            <a:pPr lvl="1"/>
            <a:r>
              <a:rPr lang="pl-PL" altLang="pl-PL" sz="1600" dirty="0" smtClean="0">
                <a:latin typeface="Consolas" panose="020B0609020204030204" pitchFamily="49" charset="0"/>
              </a:rPr>
              <a:t>public </a:t>
            </a:r>
            <a:r>
              <a:rPr lang="pl-PL" altLang="pl-PL" sz="1600" dirty="0" err="1" smtClean="0">
                <a:latin typeface="Consolas" panose="020B0609020204030204" pitchFamily="49" charset="0"/>
              </a:rPr>
              <a:t>static</a:t>
            </a:r>
            <a:r>
              <a:rPr lang="pl-PL" altLang="pl-PL" sz="1600" dirty="0" smtClean="0">
                <a:latin typeface="Consolas" panose="020B0609020204030204" pitchFamily="49" charset="0"/>
              </a:rPr>
              <a:t> </a:t>
            </a:r>
            <a:r>
              <a:rPr lang="pl-PL" altLang="pl-PL" sz="1600" dirty="0" err="1" smtClean="0">
                <a:latin typeface="Consolas" panose="020B0609020204030204" pitchFamily="49" charset="0"/>
              </a:rPr>
              <a:t>void</a:t>
            </a:r>
            <a:r>
              <a:rPr lang="pl-PL" altLang="pl-PL" sz="1600" dirty="0" smtClean="0">
                <a:latin typeface="Consolas" panose="020B0609020204030204" pitchFamily="49" charset="0"/>
              </a:rPr>
              <a:t> </a:t>
            </a:r>
            <a:r>
              <a:rPr lang="pl-PL" altLang="pl-PL" sz="1600" dirty="0" err="1" smtClean="0">
                <a:latin typeface="Consolas" panose="020B0609020204030204" pitchFamily="49" charset="0"/>
              </a:rPr>
              <a:t>main</a:t>
            </a:r>
            <a:r>
              <a:rPr lang="pl-PL" altLang="pl-PL" sz="1600" dirty="0" smtClean="0">
                <a:latin typeface="Consolas" panose="020B0609020204030204" pitchFamily="49" charset="0"/>
              </a:rPr>
              <a:t>(String </a:t>
            </a:r>
            <a:r>
              <a:rPr lang="pl-PL" altLang="pl-PL" sz="1600" dirty="0" err="1" smtClean="0">
                <a:latin typeface="Consolas" panose="020B0609020204030204" pitchFamily="49" charset="0"/>
              </a:rPr>
              <a:t>args</a:t>
            </a:r>
            <a:r>
              <a:rPr lang="pl-PL" altLang="pl-PL" sz="1600" dirty="0" smtClean="0">
                <a:latin typeface="Consolas" panose="020B0609020204030204" pitchFamily="49" charset="0"/>
              </a:rPr>
              <a:t>[]) {</a:t>
            </a:r>
          </a:p>
          <a:p>
            <a:pPr lvl="1"/>
            <a:endParaRPr lang="pl-PL" altLang="pl-PL" sz="1600" dirty="0" smtClean="0">
              <a:latin typeface="Consolas" panose="020B0609020204030204" pitchFamily="49" charset="0"/>
            </a:endParaRPr>
          </a:p>
          <a:p>
            <a:pPr lvl="1"/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	// wywołanie metody</a:t>
            </a:r>
            <a:r>
              <a:rPr kumimoji="0" lang="pl-PL" altLang="pl-PL" sz="1600" b="0" i="0" u="none" strike="noStrike" cap="none" normalizeH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 „</a:t>
            </a:r>
            <a:r>
              <a:rPr kumimoji="0" lang="pl-PL" altLang="pl-PL" sz="1600" b="0" i="0" u="none" strike="noStrike" cap="none" normalizeH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przywitajSie</a:t>
            </a:r>
            <a:r>
              <a:rPr kumimoji="0" lang="pl-PL" altLang="pl-PL" sz="1600" b="0" i="0" u="none" strike="noStrike" cap="none" normalizeH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” z klasy Metody</a:t>
            </a:r>
            <a:endParaRPr kumimoji="0" lang="pl-PL" altLang="pl-PL" sz="1600" b="0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1"/>
            <a:r>
              <a:rPr lang="pl-PL" altLang="pl-PL" sz="1600" dirty="0">
                <a:latin typeface="Consolas" panose="020B0609020204030204" pitchFamily="49" charset="0"/>
              </a:rPr>
              <a:t>	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new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 Metody().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przywitajSie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();</a:t>
            </a:r>
          </a:p>
          <a:p>
            <a:pPr lvl="1"/>
            <a:endParaRPr kumimoji="0" lang="pl-PL" altLang="pl-PL" sz="1600" b="0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1"/>
            <a:r>
              <a:rPr lang="pl-PL" altLang="pl-PL" sz="1600" dirty="0" smtClean="0">
                <a:latin typeface="Consolas" panose="020B0609020204030204" pitchFamily="49" charset="0"/>
              </a:rPr>
              <a:t>	// Można też tak (pamiętacie jak używaliśmy </a:t>
            </a:r>
            <a:r>
              <a:rPr lang="pl-PL" altLang="pl-PL" sz="1600" dirty="0" err="1" smtClean="0">
                <a:latin typeface="Consolas" panose="020B0609020204030204" pitchFamily="49" charset="0"/>
              </a:rPr>
              <a:t>Scanner</a:t>
            </a:r>
            <a:r>
              <a:rPr lang="pl-PL" altLang="pl-PL" sz="1600" dirty="0" smtClean="0">
                <a:latin typeface="Consolas" panose="020B0609020204030204" pitchFamily="49" charset="0"/>
              </a:rPr>
              <a:t>?):</a:t>
            </a:r>
            <a:endParaRPr kumimoji="0" lang="pl-PL" altLang="pl-PL" sz="1600" b="0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1"/>
            <a:r>
              <a:rPr lang="pl-PL" altLang="pl-PL" sz="1600" dirty="0" smtClean="0">
                <a:latin typeface="Consolas" panose="020B0609020204030204" pitchFamily="49" charset="0"/>
              </a:rPr>
              <a:t>	// Metody </a:t>
            </a:r>
            <a:r>
              <a:rPr lang="pl-PL" altLang="pl-PL" sz="1600" dirty="0" err="1" smtClean="0">
                <a:latin typeface="Consolas" panose="020B0609020204030204" pitchFamily="49" charset="0"/>
              </a:rPr>
              <a:t>mojeMetody</a:t>
            </a:r>
            <a:r>
              <a:rPr lang="pl-PL" altLang="pl-PL" sz="1600" dirty="0" smtClean="0">
                <a:latin typeface="Consolas" panose="020B0609020204030204" pitchFamily="49" charset="0"/>
              </a:rPr>
              <a:t> = </a:t>
            </a:r>
            <a:r>
              <a:rPr lang="pl-PL" altLang="pl-PL" sz="1600" dirty="0" err="1" smtClean="0">
                <a:latin typeface="Consolas" panose="020B0609020204030204" pitchFamily="49" charset="0"/>
              </a:rPr>
              <a:t>new</a:t>
            </a:r>
            <a:r>
              <a:rPr lang="pl-PL" altLang="pl-PL" sz="1600" dirty="0" smtClean="0">
                <a:latin typeface="Consolas" panose="020B0609020204030204" pitchFamily="49" charset="0"/>
              </a:rPr>
              <a:t> Metody();</a:t>
            </a:r>
          </a:p>
          <a:p>
            <a:pPr lvl="1"/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	//</a:t>
            </a:r>
            <a:r>
              <a:rPr kumimoji="0" lang="pl-PL" altLang="pl-PL" sz="1600" b="0" i="0" u="none" strike="noStrike" cap="none" normalizeH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1600" b="0" i="0" u="none" strike="noStrike" cap="none" normalizeH="0" dirty="0" err="1" smtClean="0">
                <a:ln>
                  <a:noFill/>
                </a:ln>
                <a:effectLst/>
                <a:latin typeface="Consolas" panose="020B0609020204030204" pitchFamily="49" charset="0"/>
              </a:rPr>
              <a:t>mojeMetody.przywitaj</a:t>
            </a:r>
            <a:r>
              <a:rPr lang="pl-PL" altLang="pl-PL" sz="1600" dirty="0" err="1" smtClean="0">
                <a:latin typeface="Consolas" panose="020B0609020204030204" pitchFamily="49" charset="0"/>
              </a:rPr>
              <a:t>Sie</a:t>
            </a:r>
            <a:r>
              <a:rPr lang="pl-PL" altLang="pl-PL" sz="1600" dirty="0" smtClean="0">
                <a:latin typeface="Consolas" panose="020B0609020204030204" pitchFamily="49" charset="0"/>
              </a:rPr>
              <a:t>();</a:t>
            </a:r>
            <a:endParaRPr kumimoji="0" lang="pl-PL" altLang="pl-PL" sz="1600" b="0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1"/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pl-PL" sz="1600" dirty="0" smtClean="0">
                <a:latin typeface="Consolas" panose="020B0609020204030204" pitchFamily="49" charset="0"/>
              </a:rPr>
              <a:t>}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52633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Wersje JAVA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46A36C-97F6-465D-86B7-66783E14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531"/>
            <a:ext cx="10515600" cy="5146884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JDK 1.0 (January 23, 1996</a:t>
            </a:r>
            <a:r>
              <a:rPr lang="pl-PL" dirty="0" smtClean="0"/>
              <a:t>)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JDK 1.1 (</a:t>
            </a:r>
            <a:r>
              <a:rPr lang="pl-PL" dirty="0" err="1"/>
              <a:t>February</a:t>
            </a:r>
            <a:r>
              <a:rPr lang="pl-PL" dirty="0"/>
              <a:t> 19, 1997)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J2SE 1.2 (</a:t>
            </a:r>
            <a:r>
              <a:rPr lang="pl-PL" dirty="0" err="1"/>
              <a:t>December</a:t>
            </a:r>
            <a:r>
              <a:rPr lang="pl-PL" dirty="0"/>
              <a:t> 8, 1998)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J2SE 1.3 (May 8, 2000)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J2SE 1.4 (</a:t>
            </a:r>
            <a:r>
              <a:rPr lang="pl-PL" dirty="0" err="1"/>
              <a:t>February</a:t>
            </a:r>
            <a:r>
              <a:rPr lang="pl-PL" dirty="0"/>
              <a:t> 6, 2002)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J2SE 5.0 (</a:t>
            </a:r>
            <a:r>
              <a:rPr lang="pl-PL" dirty="0" err="1"/>
              <a:t>September</a:t>
            </a:r>
            <a:r>
              <a:rPr lang="pl-PL" dirty="0"/>
              <a:t> 30, 2004)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Java SE 6 (</a:t>
            </a:r>
            <a:r>
              <a:rPr lang="pl-PL" dirty="0" err="1"/>
              <a:t>December</a:t>
            </a:r>
            <a:r>
              <a:rPr lang="pl-PL" dirty="0"/>
              <a:t> 11, 2006)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Java SE 7 (</a:t>
            </a:r>
            <a:r>
              <a:rPr lang="pl-PL" dirty="0" err="1"/>
              <a:t>July</a:t>
            </a:r>
            <a:r>
              <a:rPr lang="pl-PL" dirty="0"/>
              <a:t> 28, 2011)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/>
              <a:t>Java SE 8 (March 18, 2014)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Java SE 9 (</a:t>
            </a:r>
            <a:r>
              <a:rPr lang="pl-PL" dirty="0" err="1"/>
              <a:t>September</a:t>
            </a:r>
            <a:r>
              <a:rPr lang="pl-PL" dirty="0"/>
              <a:t> 21, 2017)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Java SE 10 (March 20, 2018)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6858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 …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705" y="1055716"/>
            <a:ext cx="10238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Przydatne </a:t>
            </a:r>
            <a:r>
              <a:rPr lang="pl-PL" sz="2400" dirty="0" smtClean="0"/>
              <a:t>rzeczy:</a:t>
            </a:r>
          </a:p>
          <a:p>
            <a:endParaRPr lang="pl-PL" sz="2400" dirty="0" smtClean="0"/>
          </a:p>
          <a:p>
            <a:r>
              <a:rPr lang="pl-PL" sz="2400" dirty="0" smtClean="0"/>
              <a:t>Pierwiastek </a:t>
            </a:r>
            <a:r>
              <a:rPr lang="pl-PL" sz="2400" dirty="0"/>
              <a:t>drugiego stopnia (kwadratowy) z liczby: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int</a:t>
            </a:r>
            <a:r>
              <a:rPr lang="pl-PL" sz="2400" dirty="0">
                <a:latin typeface="Consolas" panose="020B0609020204030204" pitchFamily="49" charset="0"/>
              </a:rPr>
              <a:t> wynik = </a:t>
            </a:r>
            <a:r>
              <a:rPr lang="pl-PL" sz="2400" dirty="0" err="1">
                <a:latin typeface="Consolas" panose="020B0609020204030204" pitchFamily="49" charset="0"/>
              </a:rPr>
              <a:t>Math.sqrt</a:t>
            </a:r>
            <a:r>
              <a:rPr lang="pl-PL" sz="2400" dirty="0">
                <a:latin typeface="Consolas" panose="020B0609020204030204" pitchFamily="49" charset="0"/>
              </a:rPr>
              <a:t>(9); // oblicza pierwiastek z liczby 9</a:t>
            </a:r>
          </a:p>
        </p:txBody>
      </p:sp>
    </p:spTree>
    <p:extLst>
      <p:ext uri="{BB962C8B-B14F-4D97-AF65-F5344CB8AC3E}">
        <p14:creationId xmlns:p14="http://schemas.microsoft.com/office/powerpoint/2010/main" val="10003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389" y="1197032"/>
            <a:ext cx="10238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10. Obiekty </a:t>
            </a:r>
            <a:r>
              <a:rPr lang="pl-PL" sz="2400" dirty="0"/>
              <a:t>i klasy</a:t>
            </a:r>
          </a:p>
          <a:p>
            <a:r>
              <a:rPr lang="pl-PL" sz="2400" dirty="0" smtClean="0"/>
              <a:t>11. Podstawowe </a:t>
            </a:r>
            <a:r>
              <a:rPr lang="pl-PL" sz="2400" dirty="0"/>
              <a:t>założenia paradygmatu obiektowego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Abstrakcja</a:t>
            </a:r>
            <a:endParaRPr lang="pl-PL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Hermetyzacja</a:t>
            </a:r>
            <a:endParaRPr lang="pl-PL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Polimorfizm</a:t>
            </a:r>
            <a:endParaRPr lang="pl-PL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Dziedziczenie</a:t>
            </a:r>
            <a:endParaRPr lang="pl-PL" sz="2400" dirty="0"/>
          </a:p>
          <a:p>
            <a:endParaRPr lang="pl-PL" sz="2400" dirty="0" smtClean="0"/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9603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7772" y="1248032"/>
            <a:ext cx="11257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Sposób programowania oparty o </a:t>
            </a:r>
            <a:r>
              <a:rPr lang="pl-PL" sz="3600" dirty="0" smtClean="0"/>
              <a:t>modelowanie </a:t>
            </a:r>
            <a:r>
              <a:rPr lang="pl-PL" sz="3600" dirty="0"/>
              <a:t>rzeczywistych bytów w elementy posiadające stan </a:t>
            </a:r>
          </a:p>
          <a:p>
            <a:r>
              <a:rPr lang="pl-PL" sz="3600" dirty="0"/>
              <a:t>   i zachowania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W programie następuje interakcja pomiędzy obiektami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 smtClean="0"/>
              <a:t>Dane </a:t>
            </a:r>
            <a:r>
              <a:rPr lang="pl-PL" sz="3600" dirty="0"/>
              <a:t>to wszystko to co opisuje modelowany byt za pomocą wartości określonego typu (liczbowe, znakowe)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dirty="0"/>
              <a:t>Zachowania to zbiór funkcji określających odpowiedzialność tego bytu – co potrafi wykonać. 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6150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7971" y="1118507"/>
            <a:ext cx="11255829" cy="515890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Klasa w języku Java stanowi definicję obiektu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Składa się pól – opis stanu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Oraz </a:t>
            </a:r>
            <a:r>
              <a:rPr lang="pl-PL" dirty="0" smtClean="0"/>
              <a:t>funkcji (metod) </a:t>
            </a:r>
            <a:r>
              <a:rPr lang="pl-PL" dirty="0"/>
              <a:t>– opis zachowania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Instancja klasy to obiekt</a:t>
            </a:r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794131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nazywać klasy, pola, metody? Konwencja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35" y="1028205"/>
            <a:ext cx="1177604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Pola, metody, klasy, zmienne nie mogą nazywać się jak słówka kluczowe języka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(</a:t>
            </a:r>
            <a:r>
              <a:rPr lang="pl-PL" sz="2400" dirty="0"/>
              <a:t>np. return, ale </a:t>
            </a:r>
            <a:r>
              <a:rPr lang="pl-PL" sz="2400" dirty="0" err="1"/>
              <a:t>returnAmount</a:t>
            </a:r>
            <a:r>
              <a:rPr lang="pl-PL" sz="2400" dirty="0"/>
              <a:t> tak);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Nazwy klas piszemy zgodnie z konwencją </a:t>
            </a:r>
            <a:r>
              <a:rPr lang="pl-PL" sz="2400" b="1" i="1" dirty="0" err="1"/>
              <a:t>camelCase</a:t>
            </a:r>
            <a:r>
              <a:rPr lang="pl-PL" sz="2400" b="1" i="1" dirty="0"/>
              <a:t> </a:t>
            </a:r>
            <a:r>
              <a:rPr lang="pl-PL" sz="2400" dirty="0"/>
              <a:t>zaczynając od dużej litery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(</a:t>
            </a:r>
            <a:r>
              <a:rPr lang="pl-PL" sz="2400" dirty="0"/>
              <a:t>inicjał każdego wyrazu z dużej litery, </a:t>
            </a:r>
            <a:r>
              <a:rPr lang="pl-PL" sz="2400" dirty="0" smtClean="0"/>
              <a:t>reszta </a:t>
            </a:r>
            <a:r>
              <a:rPr lang="pl-PL" sz="2400" dirty="0"/>
              <a:t>mała, nie używamy polskich znaków).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Nazwa </a:t>
            </a:r>
            <a:r>
              <a:rPr lang="pl-PL" sz="2400" dirty="0"/>
              <a:t>klasy powinna mówić co dana klasa modeluje.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Nazwy metod piszemy zgodnie z konwencją </a:t>
            </a:r>
            <a:r>
              <a:rPr lang="pl-PL" sz="2400" dirty="0" err="1"/>
              <a:t>camelCase</a:t>
            </a:r>
            <a:r>
              <a:rPr lang="pl-PL" sz="2400" dirty="0"/>
              <a:t> zaczynając od małej litery.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Nazwa </a:t>
            </a:r>
            <a:r>
              <a:rPr lang="pl-PL" sz="2400" dirty="0"/>
              <a:t>metody powinna </a:t>
            </a:r>
            <a:r>
              <a:rPr lang="pl-PL" sz="2400" dirty="0" smtClean="0"/>
              <a:t>jednoznacznie określać </a:t>
            </a:r>
            <a:r>
              <a:rPr lang="pl-PL" sz="2400" dirty="0"/>
              <a:t>co dana metoda ma robić 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pl-PL" sz="2400" dirty="0" smtClean="0"/>
              <a:t>(</a:t>
            </a:r>
            <a:r>
              <a:rPr lang="pl-PL" sz="2400" dirty="0"/>
              <a:t>nazwy powinny być możliwie zwięzłe – max 65535 </a:t>
            </a:r>
            <a:r>
              <a:rPr lang="pl-PL" sz="2400" dirty="0">
                <a:sym typeface="Wingdings" panose="05000000000000000000" pitchFamily="2" charset="2"/>
              </a:rPr>
              <a:t> 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ym typeface="Wingdings" panose="05000000000000000000" pitchFamily="2" charset="2"/>
              </a:rPr>
              <a:t>Nazwy pól podobnie jak metody nazywamy zgodnie z </a:t>
            </a:r>
            <a:r>
              <a:rPr lang="pl-PL" sz="2400" dirty="0" err="1">
                <a:sym typeface="Wingdings" panose="05000000000000000000" pitchFamily="2" charset="2"/>
              </a:rPr>
              <a:t>camelCase</a:t>
            </a:r>
            <a:r>
              <a:rPr lang="pl-PL" sz="2400" dirty="0">
                <a:sym typeface="Wingdings" panose="05000000000000000000" pitchFamily="2" charset="2"/>
              </a:rPr>
              <a:t> zaczynając z małej litery. </a:t>
            </a:r>
            <a:r>
              <a:rPr lang="pl-PL" sz="2400" dirty="0" smtClean="0">
                <a:sym typeface="Wingdings" panose="05000000000000000000" pitchFamily="2" charset="2"/>
              </a:rPr>
              <a:t/>
            </a:r>
            <a:br>
              <a:rPr lang="pl-PL" sz="2400" dirty="0" smtClean="0">
                <a:sym typeface="Wingdings" panose="05000000000000000000" pitchFamily="2" charset="2"/>
              </a:rPr>
            </a:br>
            <a:r>
              <a:rPr lang="pl-PL" sz="2400" dirty="0" smtClean="0">
                <a:sym typeface="Wingdings" panose="05000000000000000000" pitchFamily="2" charset="2"/>
              </a:rPr>
              <a:t>Należy </a:t>
            </a:r>
            <a:r>
              <a:rPr lang="pl-PL" sz="2400" dirty="0">
                <a:sym typeface="Wingdings" panose="05000000000000000000" pitchFamily="2" charset="2"/>
              </a:rPr>
              <a:t>określić jaką </a:t>
            </a:r>
            <a:r>
              <a:rPr lang="pl-PL" sz="2400" dirty="0" smtClean="0">
                <a:sym typeface="Wingdings" panose="05000000000000000000" pitchFamily="2" charset="2"/>
              </a:rPr>
              <a:t>wartość dane </a:t>
            </a:r>
            <a:r>
              <a:rPr lang="pl-PL" sz="2400" dirty="0">
                <a:sym typeface="Wingdings" panose="05000000000000000000" pitchFamily="2" charset="2"/>
              </a:rPr>
              <a:t>pole reprezentuje. </a:t>
            </a:r>
            <a:r>
              <a:rPr lang="pl-PL" sz="2400" dirty="0" smtClean="0">
                <a:sym typeface="Wingdings" panose="05000000000000000000" pitchFamily="2" charset="2"/>
              </a:rPr>
              <a:t>W </a:t>
            </a:r>
            <a:r>
              <a:rPr lang="pl-PL" sz="2400" dirty="0">
                <a:sym typeface="Wingdings" panose="05000000000000000000" pitchFamily="2" charset="2"/>
              </a:rPr>
              <a:t>nazwie pola nie należy powielać </a:t>
            </a:r>
            <a:r>
              <a:rPr lang="pl-PL" sz="2400" dirty="0" smtClean="0">
                <a:sym typeface="Wingdings" panose="05000000000000000000" pitchFamily="2" charset="2"/>
              </a:rPr>
              <a:t/>
            </a:r>
            <a:br>
              <a:rPr lang="pl-PL" sz="2400" dirty="0" smtClean="0">
                <a:sym typeface="Wingdings" panose="05000000000000000000" pitchFamily="2" charset="2"/>
              </a:rPr>
            </a:br>
            <a:r>
              <a:rPr lang="pl-PL" sz="2400" dirty="0" smtClean="0">
                <a:sym typeface="Wingdings" panose="05000000000000000000" pitchFamily="2" charset="2"/>
              </a:rPr>
              <a:t>nazwy </a:t>
            </a:r>
            <a:r>
              <a:rPr lang="pl-PL" sz="2400" dirty="0">
                <a:sym typeface="Wingdings" panose="05000000000000000000" pitchFamily="2" charset="2"/>
              </a:rPr>
              <a:t>klasy. (w klasie </a:t>
            </a:r>
            <a:r>
              <a:rPr lang="pl-PL" sz="2400" dirty="0" err="1">
                <a:sym typeface="Wingdings" panose="05000000000000000000" pitchFamily="2" charset="2"/>
              </a:rPr>
              <a:t>Cat</a:t>
            </a:r>
            <a:r>
              <a:rPr lang="pl-PL" sz="2400" dirty="0">
                <a:sym typeface="Wingdings" panose="05000000000000000000" pitchFamily="2" charset="2"/>
              </a:rPr>
              <a:t>, pole dotyczące koloru, </a:t>
            </a:r>
            <a:r>
              <a:rPr lang="pl-PL" sz="2400" dirty="0" smtClean="0">
                <a:sym typeface="Wingdings" panose="05000000000000000000" pitchFamily="2" charset="2"/>
              </a:rPr>
              <a:t>może </a:t>
            </a:r>
            <a:r>
              <a:rPr lang="pl-PL" sz="2400" dirty="0">
                <a:sym typeface="Wingdings" panose="05000000000000000000" pitchFamily="2" charset="2"/>
              </a:rPr>
              <a:t>nazywać </a:t>
            </a:r>
            <a:r>
              <a:rPr lang="pl-PL" sz="2400" dirty="0" smtClean="0">
                <a:sym typeface="Wingdings" panose="05000000000000000000" pitchFamily="2" charset="2"/>
              </a:rPr>
              <a:t>się </a:t>
            </a:r>
            <a:r>
              <a:rPr lang="pl-PL" sz="2400" dirty="0" err="1">
                <a:sym typeface="Wingdings" panose="05000000000000000000" pitchFamily="2" charset="2"/>
              </a:rPr>
              <a:t>color</a:t>
            </a:r>
            <a:r>
              <a:rPr lang="pl-PL" sz="2400" dirty="0">
                <a:sym typeface="Wingdings" panose="05000000000000000000" pitchFamily="2" charset="2"/>
              </a:rPr>
              <a:t>, a nie </a:t>
            </a:r>
            <a:r>
              <a:rPr lang="pl-PL" sz="2400" dirty="0" err="1">
                <a:sym typeface="Wingdings" panose="05000000000000000000" pitchFamily="2" charset="2"/>
              </a:rPr>
              <a:t>catColor</a:t>
            </a:r>
            <a:r>
              <a:rPr lang="pl-PL" sz="2400" dirty="0">
                <a:sym typeface="Wingdings" panose="05000000000000000000" pitchFamily="2" charset="2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ym typeface="Wingdings" panose="05000000000000000000" pitchFamily="2" charset="2"/>
              </a:rPr>
              <a:t>Nazwy zmiennych wewnątrz metod nazywamy podobnie jak pola.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ym typeface="Wingdings" panose="05000000000000000000" pitchFamily="2" charset="2"/>
              </a:rPr>
              <a:t>Do nazywania stałych należy używać wersalików z wyrazami oddzielonymi podkreśleniami, </a:t>
            </a:r>
            <a:r>
              <a:rPr lang="pl-PL" sz="2400" dirty="0" smtClean="0">
                <a:sym typeface="Wingdings" panose="05000000000000000000" pitchFamily="2" charset="2"/>
              </a:rPr>
              <a:t/>
            </a:r>
            <a:br>
              <a:rPr lang="pl-PL" sz="2400" dirty="0" smtClean="0">
                <a:sym typeface="Wingdings" panose="05000000000000000000" pitchFamily="2" charset="2"/>
              </a:rPr>
            </a:br>
            <a:r>
              <a:rPr lang="pl-PL" sz="2400" dirty="0" smtClean="0">
                <a:sym typeface="Wingdings" panose="05000000000000000000" pitchFamily="2" charset="2"/>
              </a:rPr>
              <a:t>np</a:t>
            </a:r>
            <a:r>
              <a:rPr lang="pl-PL" sz="2400" dirty="0">
                <a:sym typeface="Wingdings" panose="05000000000000000000" pitchFamily="2" charset="2"/>
              </a:rPr>
              <a:t>. PI_NUMBER</a:t>
            </a:r>
            <a:endParaRPr lang="pl-PL" sz="24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135806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Paczki - </a:t>
            </a:r>
            <a:r>
              <a:rPr lang="pl-PL" dirty="0" err="1"/>
              <a:t>package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300" y="1102179"/>
            <a:ext cx="11239500" cy="51752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Programy </a:t>
            </a:r>
            <a:r>
              <a:rPr lang="pl-PL" dirty="0" err="1"/>
              <a:t>Javowe</a:t>
            </a:r>
            <a:r>
              <a:rPr lang="pl-PL" dirty="0"/>
              <a:t> nie stanowią monolitu.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Poleca się, aby klasy dzielić na pakiety według ich odpowiedzialności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Słówko kluczowe </a:t>
            </a:r>
            <a:r>
              <a:rPr lang="pl-PL" dirty="0" err="1"/>
              <a:t>package</a:t>
            </a:r>
            <a:r>
              <a:rPr lang="pl-PL" dirty="0"/>
              <a:t> określa względną lokalizację </a:t>
            </a:r>
          </a:p>
          <a:p>
            <a:pPr algn="l"/>
            <a:r>
              <a:rPr lang="pl-PL" dirty="0"/>
              <a:t>klasy w drzewie projektu, gdzie każdy kolejny poziom </a:t>
            </a:r>
          </a:p>
          <a:p>
            <a:pPr algn="l"/>
            <a:r>
              <a:rPr lang="pl-PL" dirty="0"/>
              <a:t>jest oddzielony kropką.</a:t>
            </a:r>
          </a:p>
          <a:p>
            <a:pPr algn="l"/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Pakiety pozwalają na uporządkowanie kodu programu </a:t>
            </a:r>
          </a:p>
          <a:p>
            <a:pPr algn="l"/>
            <a:r>
              <a:rPr lang="pl-PL" dirty="0"/>
              <a:t>oraz zapobiegają konfliktom nazw.</a:t>
            </a:r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57974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Import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322614"/>
            <a:ext cx="10515600" cy="495480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Aby klasa mogła w swojej definicji wykorzystać inne klasy, konieczne</a:t>
            </a:r>
          </a:p>
          <a:p>
            <a:pPr algn="l"/>
            <a:r>
              <a:rPr lang="pl-PL" dirty="0"/>
              <a:t>jest zaimportowanie tej klasy poprzez instrukcję import …;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Import wskazuje na pakiet z jakiego pochodzi potrzebna klasa.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Możemy importować pojedyncze klasy.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Możemy importować całe pakiety (import </a:t>
            </a:r>
            <a:r>
              <a:rPr lang="pl-PL" dirty="0" err="1"/>
              <a:t>nazwapakietu</a:t>
            </a:r>
            <a:r>
              <a:rPr lang="pl-PL" dirty="0"/>
              <a:t>.*)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28996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Paczki </a:t>
            </a:r>
            <a:r>
              <a:rPr lang="pl-PL" dirty="0" smtClean="0"/>
              <a:t>– </a:t>
            </a:r>
            <a:r>
              <a:rPr lang="pl-PL" dirty="0" err="1" smtClean="0"/>
              <a:t>package</a:t>
            </a:r>
            <a:r>
              <a:rPr lang="pl-PL" dirty="0" smtClean="0"/>
              <a:t> - przykład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300" y="1102179"/>
            <a:ext cx="11239500" cy="5175236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pl-PL" dirty="0" smtClean="0"/>
              <a:t>Korzystając z IDE utworzyć nowy pakiet o nazwie „figury”. Polecenie „New -&gt; </a:t>
            </a:r>
            <a:r>
              <a:rPr lang="pl-PL" dirty="0" err="1" smtClean="0"/>
              <a:t>Package</a:t>
            </a:r>
            <a:r>
              <a:rPr lang="pl-PL" dirty="0" smtClean="0"/>
              <a:t>”</a:t>
            </a:r>
          </a:p>
          <a:p>
            <a:pPr marL="514350" indent="-514350" algn="l">
              <a:buAutoNum type="arabicPeriod"/>
            </a:pPr>
            <a:r>
              <a:rPr lang="pl-PL" dirty="0" smtClean="0"/>
              <a:t>W pakiecie „figury” utworzyć nową klasę Punkt.</a:t>
            </a:r>
          </a:p>
          <a:p>
            <a:pPr marL="514350" indent="-514350" algn="l">
              <a:buAutoNum type="arabicPeriod"/>
            </a:pPr>
            <a:r>
              <a:rPr lang="pl-PL" dirty="0" smtClean="0"/>
              <a:t>Zaimportować klasę „</a:t>
            </a:r>
            <a:r>
              <a:rPr lang="pl-PL" dirty="0" err="1" smtClean="0"/>
              <a:t>Random</a:t>
            </a:r>
            <a:r>
              <a:rPr lang="pl-PL" dirty="0" smtClean="0"/>
              <a:t>” z pakietu „</a:t>
            </a:r>
            <a:r>
              <a:rPr lang="pl-PL" dirty="0" err="1" smtClean="0"/>
              <a:t>java.util</a:t>
            </a:r>
            <a:r>
              <a:rPr lang="pl-PL" dirty="0" smtClean="0"/>
              <a:t>”</a:t>
            </a:r>
            <a:endParaRPr lang="pl-PL" dirty="0" smtClean="0"/>
          </a:p>
        </p:txBody>
      </p:sp>
      <p:sp>
        <p:nvSpPr>
          <p:cNvPr id="7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072181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w języku Java – ciało klasy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82487"/>
            <a:ext cx="1140748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latin typeface="Calibri Light (Nagłówki)"/>
              </a:rPr>
              <a:t>Ciało klasy zawarte jest w nawiasach klamrowych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latin typeface="Calibri Light (Nagłówki)"/>
              </a:rPr>
              <a:t>Język Java nie pozwala tworzyć pól </a:t>
            </a:r>
          </a:p>
          <a:p>
            <a:r>
              <a:rPr lang="pl-PL" sz="3200" dirty="0">
                <a:latin typeface="Calibri Light (Nagłówki)"/>
              </a:rPr>
              <a:t>lub metod znajdujących się poza klasą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3200" dirty="0">
              <a:latin typeface="Calibri Light (Nagłówki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latin typeface="Calibri Light (Nagłówki)"/>
              </a:rPr>
              <a:t>Ciało klasy stanowią pola (dane) oraz metody (zachowania)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latin typeface="Calibri Light (Nagłówki)"/>
              </a:rPr>
              <a:t>Każdy element klasy może posiadać inny modyfikator widoczności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3200" dirty="0">
              <a:latin typeface="Calibri Light (Nagłówki)"/>
            </a:endParaRPr>
          </a:p>
          <a:p>
            <a:endParaRPr lang="pl-PL" sz="3200" dirty="0">
              <a:latin typeface="Calibri Light (Nagłówki)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731089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0854" y="1098664"/>
            <a:ext cx="10515600" cy="557469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pl-PL" dirty="0" err="1">
                <a:latin typeface="Consolas" panose="020B0609020204030204" pitchFamily="49" charset="0"/>
              </a:rPr>
              <a:t>class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smtClean="0">
                <a:latin typeface="Consolas" panose="020B0609020204030204" pitchFamily="49" charset="0"/>
              </a:rPr>
              <a:t>Nazwa </a:t>
            </a:r>
            <a:r>
              <a:rPr lang="pl-PL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//deklaracje pól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typ pole1;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typ </a:t>
            </a:r>
            <a:r>
              <a:rPr lang="pl-PL" dirty="0" err="1">
                <a:latin typeface="Consolas" panose="020B0609020204030204" pitchFamily="49" charset="0"/>
              </a:rPr>
              <a:t>poleN</a:t>
            </a:r>
            <a:r>
              <a:rPr lang="pl-PL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//deklaracje metod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typ metoda1(lista-parametrów) 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//treść metody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typ </a:t>
            </a:r>
            <a:r>
              <a:rPr lang="pl-PL" dirty="0" err="1">
                <a:latin typeface="Consolas" panose="020B0609020204030204" pitchFamily="49" charset="0"/>
              </a:rPr>
              <a:t>metodaM</a:t>
            </a:r>
            <a:r>
              <a:rPr lang="pl-PL" dirty="0">
                <a:latin typeface="Consolas" panose="020B0609020204030204" pitchFamily="49" charset="0"/>
              </a:rPr>
              <a:t>(lista-parametrów) {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//treść metody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pl-PL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04095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Edycje JAVA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46A36C-97F6-465D-86B7-66783E14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531"/>
            <a:ext cx="10515600" cy="5146884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Java Card for </a:t>
            </a:r>
            <a:r>
              <a:rPr lang="pl-PL" dirty="0" err="1"/>
              <a:t>smartcards</a:t>
            </a:r>
            <a:r>
              <a:rPr lang="pl-PL" dirty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Java </a:t>
            </a:r>
            <a:r>
              <a:rPr lang="pl-PL" dirty="0"/>
              <a:t>Platform, Micro Edition (Java ME) – urządzenia o ograniczonych zasobach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 smtClean="0"/>
              <a:t>Java </a:t>
            </a:r>
            <a:r>
              <a:rPr lang="pl-PL" b="1" dirty="0"/>
              <a:t>Platform, Standard Edition (Java SE) </a:t>
            </a:r>
            <a:r>
              <a:rPr lang="pl-PL" dirty="0"/>
              <a:t>– stacje robocze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smtClean="0"/>
              <a:t>Java </a:t>
            </a:r>
            <a:r>
              <a:rPr lang="pl-PL" dirty="0"/>
              <a:t>Platform, Enterprise Edition (Java EE) – duże środowiska sieciowe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2475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Klasa, która zawiera tylko trzy pola danych: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0854" y="1098663"/>
            <a:ext cx="10515600" cy="560986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Pudelko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double </a:t>
            </a:r>
            <a:r>
              <a:rPr lang="en-US" dirty="0" err="1">
                <a:latin typeface="Consolas" panose="020B0609020204030204" pitchFamily="49" charset="0"/>
              </a:rPr>
              <a:t>szerokosc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double </a:t>
            </a:r>
            <a:r>
              <a:rPr lang="en-US" dirty="0" err="1">
                <a:latin typeface="Consolas" panose="020B0609020204030204" pitchFamily="49" charset="0"/>
              </a:rPr>
              <a:t>wysokosc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double </a:t>
            </a:r>
            <a:r>
              <a:rPr lang="en-US" dirty="0" err="1">
                <a:latin typeface="Consolas" panose="020B0609020204030204" pitchFamily="49" charset="0"/>
              </a:rPr>
              <a:t>glebokosc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}</a:t>
            </a:r>
            <a:endParaRPr lang="pl-PL" dirty="0">
              <a:latin typeface="Consolas" panose="020B0609020204030204" pitchFamily="49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590975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public, </a:t>
            </a:r>
            <a:r>
              <a:rPr lang="pl-PL" dirty="0" err="1"/>
              <a:t>private</a:t>
            </a:r>
            <a:r>
              <a:rPr lang="pl-PL" dirty="0"/>
              <a:t>, </a:t>
            </a:r>
            <a:r>
              <a:rPr lang="pl-PL" dirty="0" err="1"/>
              <a:t>protected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20436" y="1151164"/>
            <a:ext cx="11133364" cy="512625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Klasy, pola oraz funkcje mogą mieć zdefiniowany zakres widoczności,</a:t>
            </a:r>
          </a:p>
          <a:p>
            <a:pPr algn="l"/>
            <a:r>
              <a:rPr lang="pl-PL" dirty="0"/>
              <a:t>pozwala to programiście ukryć część implementacji klasy, która zgodnie</a:t>
            </a:r>
          </a:p>
          <a:p>
            <a:pPr algn="l"/>
            <a:r>
              <a:rPr lang="pl-PL" dirty="0"/>
              <a:t>z zasadą hermetyzacji nie powinna wyjść poza daną klasę.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 err="1"/>
              <a:t>Private</a:t>
            </a:r>
            <a:r>
              <a:rPr lang="pl-PL" dirty="0"/>
              <a:t> – element jest widziany tylko wewnątrz klasy.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 err="1"/>
              <a:t>Default</a:t>
            </a:r>
            <a:r>
              <a:rPr lang="pl-PL" dirty="0"/>
              <a:t> – brak użycia modyfikatora widoczności powoduje, że element jest widoczny dla klas tego samego pakietu.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 err="1"/>
              <a:t>Protected</a:t>
            </a:r>
            <a:r>
              <a:rPr lang="pl-PL" dirty="0"/>
              <a:t> – element jest widziany w klasach z tego samego pakietu oraz w klasach, które po niej dziedziczą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/>
              <a:t>Public</a:t>
            </a:r>
            <a:r>
              <a:rPr lang="pl-PL" dirty="0"/>
              <a:t> – element jest widoczny na zewnątrz</a:t>
            </a:r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419260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 – pola klasy</a:t>
            </a:r>
          </a:p>
        </p:txBody>
      </p:sp>
      <p:sp>
        <p:nvSpPr>
          <p:cNvPr id="7" name=" 6"/>
          <p:cNvSpPr txBox="1">
            <a:spLocks noGrp="1"/>
          </p:cNvSpPr>
          <p:nvPr>
            <p:ph idx="1"/>
          </p:nvPr>
        </p:nvSpPr>
        <p:spPr>
          <a:xfrm>
            <a:off x="152197" y="1061585"/>
            <a:ext cx="11890124" cy="4608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Pole klasy opisuje w sposób określony co do typu jedną z własności klasy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Definicja pola klasy składa się z:</a:t>
            </a:r>
          </a:p>
          <a:p>
            <a:pPr algn="l"/>
            <a:r>
              <a:rPr lang="pl-PL" dirty="0"/>
              <a:t>&lt;modyfikator widoczności&gt; &lt;typ&gt; &lt;nazwa&gt;;</a:t>
            </a:r>
          </a:p>
          <a:p>
            <a:pPr algn="l"/>
            <a:r>
              <a:rPr lang="pl-PL" dirty="0"/>
              <a:t>Np. </a:t>
            </a:r>
            <a:r>
              <a:rPr lang="pl-PL" dirty="0" err="1">
                <a:latin typeface="Consolas" panose="020B0609020204030204" pitchFamily="49" charset="0"/>
              </a:rPr>
              <a:t>private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groupSize</a:t>
            </a:r>
            <a:r>
              <a:rPr lang="pl-PL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Co oznacza, że pole o nazwie </a:t>
            </a:r>
            <a:r>
              <a:rPr lang="pl-PL" dirty="0" err="1"/>
              <a:t>groupSize</a:t>
            </a:r>
            <a:r>
              <a:rPr lang="pl-PL" dirty="0"/>
              <a:t> typu całkowitego jest prywatne.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Pole klasy może mieć wartość domyślną:</a:t>
            </a:r>
          </a:p>
          <a:p>
            <a:pPr algn="l"/>
            <a:r>
              <a:rPr lang="pl-PL" dirty="0" err="1">
                <a:latin typeface="Consolas" panose="020B0609020204030204" pitchFamily="49" charset="0"/>
              </a:rPr>
              <a:t>private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int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groupSize</a:t>
            </a:r>
            <a:r>
              <a:rPr lang="pl-PL" dirty="0">
                <a:latin typeface="Consolas" panose="020B0609020204030204" pitchFamily="49" charset="0"/>
              </a:rPr>
              <a:t> = 0;</a:t>
            </a:r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937544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Pola klasy - przykład</a:t>
            </a:r>
            <a:endParaRPr lang="pl-PL" dirty="0"/>
          </a:p>
        </p:txBody>
      </p:sp>
      <p:sp>
        <p:nvSpPr>
          <p:cNvPr id="7" name=" 6"/>
          <p:cNvSpPr txBox="1">
            <a:spLocks noGrp="1"/>
          </p:cNvSpPr>
          <p:nvPr>
            <p:ph idx="1"/>
          </p:nvPr>
        </p:nvSpPr>
        <p:spPr>
          <a:xfrm>
            <a:off x="152197" y="1061585"/>
            <a:ext cx="1189012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dirty="0" smtClean="0"/>
              <a:t>W klasie Punkt dodać dwa pola „x” oraz „y” typu </a:t>
            </a:r>
            <a:r>
              <a:rPr lang="pl-PL" dirty="0" err="1" smtClean="0"/>
              <a:t>int</a:t>
            </a:r>
            <a:r>
              <a:rPr lang="pl-PL" dirty="0"/>
              <a:t>.</a:t>
            </a:r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365657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utworzyć nową instancję klasy?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633" y="1111321"/>
            <a:ext cx="1059969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/>
              <a:t>Aby utworzyć nową instancję musimy wywołać konstruktor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Każda klasa, w której nie został jawnie utworzony konstruktor </a:t>
            </a:r>
          </a:p>
          <a:p>
            <a:r>
              <a:rPr lang="pl-PL" sz="2800" dirty="0"/>
              <a:t>posiada konstruktor bezparametrowy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Chcąc utworzyć nowy obiekt klasy </a:t>
            </a:r>
            <a:r>
              <a:rPr lang="pl-PL" sz="2800" dirty="0" err="1"/>
              <a:t>Cat</a:t>
            </a:r>
            <a:r>
              <a:rPr lang="pl-PL" sz="2800" dirty="0"/>
              <a:t> i przypisać go do zmiennej </a:t>
            </a:r>
            <a:r>
              <a:rPr lang="pl-PL" sz="2800" dirty="0" err="1"/>
              <a:t>cat</a:t>
            </a:r>
            <a:r>
              <a:rPr lang="pl-PL" sz="2800" dirty="0"/>
              <a:t> </a:t>
            </a:r>
          </a:p>
          <a:p>
            <a:r>
              <a:rPr lang="pl-PL" sz="2800" dirty="0"/>
              <a:t>muszę napisać kod:</a:t>
            </a:r>
          </a:p>
          <a:p>
            <a:r>
              <a:rPr lang="pl-PL" sz="2800" dirty="0"/>
              <a:t>	</a:t>
            </a:r>
            <a:r>
              <a:rPr lang="pl-PL" sz="2800" dirty="0" err="1"/>
              <a:t>Cat</a:t>
            </a:r>
            <a:r>
              <a:rPr lang="pl-PL" sz="2800" dirty="0"/>
              <a:t> </a:t>
            </a:r>
            <a:r>
              <a:rPr lang="pl-PL" sz="2800" dirty="0" err="1"/>
              <a:t>cat</a:t>
            </a:r>
            <a:r>
              <a:rPr lang="pl-PL" sz="2800" dirty="0"/>
              <a:t> =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Cat</a:t>
            </a:r>
            <a:r>
              <a:rPr lang="pl-PL" sz="2800" dirty="0"/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Jeśli chcemy skorzystać z innego konstruktora (o ile został utworzony) </a:t>
            </a:r>
          </a:p>
          <a:p>
            <a:r>
              <a:rPr lang="pl-PL" sz="2800" dirty="0"/>
              <a:t>należy napisać kod:</a:t>
            </a:r>
          </a:p>
          <a:p>
            <a:pPr lvl="1"/>
            <a:r>
              <a:rPr lang="pl-PL" sz="2800" dirty="0"/>
              <a:t>	</a:t>
            </a:r>
            <a:r>
              <a:rPr lang="pl-PL" sz="2800" dirty="0" err="1"/>
              <a:t>Cat</a:t>
            </a:r>
            <a:r>
              <a:rPr lang="pl-PL" sz="2800" dirty="0"/>
              <a:t> </a:t>
            </a:r>
            <a:r>
              <a:rPr lang="pl-PL" sz="2800" dirty="0" err="1"/>
              <a:t>cat</a:t>
            </a:r>
            <a:r>
              <a:rPr lang="pl-PL" sz="2800" dirty="0"/>
              <a:t> =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Cat</a:t>
            </a:r>
            <a:r>
              <a:rPr lang="pl-PL" sz="2800" dirty="0"/>
              <a:t>(</a:t>
            </a:r>
            <a:r>
              <a:rPr lang="pl-PL" sz="2800" dirty="0" err="1"/>
              <a:t>color</a:t>
            </a:r>
            <a:r>
              <a:rPr lang="pl-PL" sz="2800" dirty="0"/>
              <a:t>); </a:t>
            </a:r>
          </a:p>
          <a:p>
            <a:pPr lvl="1"/>
            <a:r>
              <a:rPr lang="pl-PL" sz="2800" dirty="0"/>
              <a:t>Gdzie </a:t>
            </a:r>
            <a:r>
              <a:rPr lang="pl-PL" sz="2800" dirty="0" err="1"/>
              <a:t>color</a:t>
            </a:r>
            <a:r>
              <a:rPr lang="pl-PL" sz="2800" dirty="0"/>
              <a:t> to obiekt mówiący jakiego koloru jest kot.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184447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Posiadam instancję klasy, jak odwołać się do pól/metod?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416" y="1309817"/>
            <a:ext cx="115659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Cat</a:t>
            </a:r>
            <a:r>
              <a:rPr lang="pl-PL" sz="3600" dirty="0"/>
              <a:t> </a:t>
            </a:r>
            <a:r>
              <a:rPr lang="pl-PL" sz="3600" dirty="0" err="1"/>
              <a:t>cat</a:t>
            </a:r>
            <a:r>
              <a:rPr lang="pl-PL" sz="3600" dirty="0"/>
              <a:t> = </a:t>
            </a:r>
            <a:r>
              <a:rPr lang="pl-PL" sz="3600" dirty="0" err="1"/>
              <a:t>new</a:t>
            </a:r>
            <a:r>
              <a:rPr lang="pl-PL" sz="3600" dirty="0"/>
              <a:t> </a:t>
            </a:r>
            <a:r>
              <a:rPr lang="pl-PL" sz="3600" dirty="0" err="1"/>
              <a:t>Cat</a:t>
            </a:r>
            <a:r>
              <a:rPr lang="pl-PL" sz="3600" dirty="0"/>
              <a:t>();</a:t>
            </a:r>
          </a:p>
          <a:p>
            <a:pPr algn="ctr"/>
            <a:endParaRPr lang="pl-PL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Aby wywołać dowolną metodą na zmiennej </a:t>
            </a:r>
            <a:r>
              <a:rPr lang="pl-PL" sz="2400" dirty="0" err="1"/>
              <a:t>cat</a:t>
            </a:r>
            <a:r>
              <a:rPr lang="pl-PL" sz="2400" dirty="0"/>
              <a:t> musimy napisać kod:</a:t>
            </a:r>
          </a:p>
          <a:p>
            <a:r>
              <a:rPr lang="pl-PL" sz="2400" dirty="0"/>
              <a:t>	</a:t>
            </a:r>
            <a:r>
              <a:rPr lang="pl-PL" sz="2400" dirty="0" err="1"/>
              <a:t>cat.sleep</a:t>
            </a:r>
            <a:r>
              <a:rPr lang="pl-PL" sz="2400" dirty="0"/>
              <a:t>();</a:t>
            </a:r>
          </a:p>
          <a:p>
            <a:r>
              <a:rPr lang="pl-PL" sz="2400" dirty="0"/>
              <a:t>	</a:t>
            </a:r>
            <a:r>
              <a:rPr lang="pl-PL" sz="2400" dirty="0" err="1"/>
              <a:t>cat.eat</a:t>
            </a:r>
            <a:r>
              <a:rPr lang="pl-PL" sz="2400" dirty="0"/>
              <a:t>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Aby odwołać się do stanu (pola) zmiennej </a:t>
            </a:r>
            <a:r>
              <a:rPr lang="pl-PL" sz="2400" dirty="0" err="1"/>
              <a:t>cat</a:t>
            </a:r>
            <a:r>
              <a:rPr lang="pl-PL" sz="2400" dirty="0"/>
              <a:t> (o ile pozwala na to modyfikator widoczności!) należy napisać kod:</a:t>
            </a:r>
          </a:p>
          <a:p>
            <a:pPr lvl="1"/>
            <a:r>
              <a:rPr lang="pl-PL" sz="2400" dirty="0"/>
              <a:t>	</a:t>
            </a:r>
            <a:r>
              <a:rPr lang="pl-PL" sz="2400" dirty="0" err="1"/>
              <a:t>int</a:t>
            </a:r>
            <a:r>
              <a:rPr lang="pl-PL" sz="2400" dirty="0"/>
              <a:t> </a:t>
            </a:r>
            <a:r>
              <a:rPr lang="pl-PL" sz="2400" dirty="0" err="1"/>
              <a:t>age</a:t>
            </a:r>
            <a:r>
              <a:rPr lang="pl-PL" sz="2400" dirty="0"/>
              <a:t> = </a:t>
            </a:r>
            <a:r>
              <a:rPr lang="pl-PL" sz="2400" dirty="0" err="1"/>
              <a:t>cat.length</a:t>
            </a:r>
            <a:r>
              <a:rPr lang="pl-PL" sz="2400" dirty="0"/>
              <a:t>;</a:t>
            </a:r>
          </a:p>
          <a:p>
            <a:pPr lvl="1"/>
            <a:endParaRPr lang="pl-PL" sz="2400" dirty="0"/>
          </a:p>
          <a:p>
            <a:pPr lvl="1"/>
            <a:r>
              <a:rPr lang="pl-PL" sz="2400" dirty="0"/>
              <a:t>Rozwiązaniem problemu hermetyzacji jest utworzenie metody zwracającej wartość pola:</a:t>
            </a:r>
          </a:p>
          <a:p>
            <a:pPr lvl="1"/>
            <a:r>
              <a:rPr lang="pl-PL" sz="2400" dirty="0"/>
              <a:t>	</a:t>
            </a:r>
            <a:r>
              <a:rPr lang="pl-PL" sz="2400" dirty="0" err="1"/>
              <a:t>int</a:t>
            </a:r>
            <a:r>
              <a:rPr lang="pl-PL" sz="2400" dirty="0"/>
              <a:t> </a:t>
            </a:r>
            <a:r>
              <a:rPr lang="pl-PL" sz="2400" dirty="0" err="1"/>
              <a:t>age</a:t>
            </a:r>
            <a:r>
              <a:rPr lang="pl-PL" sz="2400" dirty="0"/>
              <a:t> = </a:t>
            </a:r>
            <a:r>
              <a:rPr lang="pl-PL" sz="2400" dirty="0" err="1"/>
              <a:t>cat.getAge</a:t>
            </a:r>
            <a:r>
              <a:rPr lang="pl-PL" sz="2400" dirty="0"/>
              <a:t>();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05320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 – konstruktor klasy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63286" y="1240971"/>
            <a:ext cx="112993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 (Nagłówki)"/>
              </a:rPr>
              <a:t>Specyficzne metody wewnątrz klasy, które są odpowiedzialne za utworzenie instancji klasy w odpowiedni sposób (utworzenie stanu)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 (Nagłówki)"/>
              </a:rPr>
              <a:t>Klasa może posiadać dowolną liczbę konstruktorów, ważne, aby były tworzone zgodnie z zasadą przeciążania metod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 (Nagłówki)"/>
              </a:rPr>
              <a:t>Jeśli nie został jawnie utworzony konstruktor, zostanie utworzony bezparametrowy konstruktor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>
                <a:latin typeface="Calibri Light (Nagłówki)"/>
              </a:rPr>
              <a:t>Jeśli klasa dziedziczy po innej to w konstruktorze powinien zostać wywołany konstruktor klasy </a:t>
            </a:r>
            <a:r>
              <a:rPr lang="pl-PL" sz="2400" dirty="0" smtClean="0">
                <a:latin typeface="Calibri Light (Nagłówki)"/>
              </a:rPr>
              <a:t>nadrzędnej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Calibri Light (Nagłówki)"/>
              </a:rPr>
              <a:t>Konstruktor nazywa się tak samo jak klasa oraz nie ma typu zwracanego.</a:t>
            </a:r>
            <a:endParaRPr lang="pl-PL" sz="2400" dirty="0">
              <a:latin typeface="Calibri Light (Nagłówki)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845341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w języku Java – konstruktor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8069" y="1137702"/>
            <a:ext cx="92724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Calibri Light (Nagłówki)"/>
              </a:rPr>
              <a:t>Konstruktor może odwoływać się do pól oraz metod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Calibri Light (Nagłówki)"/>
              </a:rPr>
              <a:t>Aby odwołać się do elementu klasy należy </a:t>
            </a:r>
          </a:p>
          <a:p>
            <a:r>
              <a:rPr lang="pl-PL" sz="3200" dirty="0">
                <a:latin typeface="Calibri Light (Nagłówki)"/>
              </a:rPr>
              <a:t>użyć słówka kluczowego </a:t>
            </a:r>
            <a:r>
              <a:rPr lang="pl-PL" sz="3200" dirty="0" err="1">
                <a:latin typeface="Calibri Light (Nagłówki)"/>
              </a:rPr>
              <a:t>this</a:t>
            </a:r>
            <a:endParaRPr lang="pl-PL" sz="3200" dirty="0">
              <a:latin typeface="Calibri Light (Nagłówki)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Calibri Light (Nagłówki)"/>
              </a:rPr>
              <a:t>Aby odwołać się do elementu klasy nadrzędnej </a:t>
            </a:r>
          </a:p>
          <a:p>
            <a:r>
              <a:rPr lang="pl-PL" sz="3200" dirty="0">
                <a:latin typeface="Calibri Light (Nagłówki)"/>
              </a:rPr>
              <a:t>należy użyć słówka kluczowego super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7083581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Konstruktor - ćwiczenie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178069" y="1137702"/>
            <a:ext cx="108446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pl-PL" sz="2400" dirty="0" smtClean="0">
                <a:latin typeface="Calibri Light (Nagłówki)"/>
              </a:rPr>
              <a:t>W klasie Punkt dodać konstruktor bezparametrowy, </a:t>
            </a:r>
            <a:br>
              <a:rPr lang="pl-PL" sz="2400" dirty="0" smtClean="0">
                <a:latin typeface="Calibri Light (Nagłówki)"/>
              </a:rPr>
            </a:br>
            <a:r>
              <a:rPr lang="pl-PL" sz="2400" dirty="0" smtClean="0">
                <a:latin typeface="Calibri Light (Nagłówki)"/>
              </a:rPr>
              <a:t>który wypisze na </a:t>
            </a:r>
            <a:r>
              <a:rPr lang="pl-PL" sz="2400" dirty="0">
                <a:latin typeface="Calibri Light (Nagłówki)"/>
              </a:rPr>
              <a:t>ekran </a:t>
            </a:r>
            <a:r>
              <a:rPr lang="pl-PL" sz="2400" dirty="0" smtClean="0">
                <a:latin typeface="Calibri Light (Nagłówki)"/>
              </a:rPr>
              <a:t>„</a:t>
            </a:r>
            <a:r>
              <a:rPr lang="pl-PL" sz="2400" dirty="0">
                <a:latin typeface="Calibri Light (Nagłówki)"/>
              </a:rPr>
              <a:t>K</a:t>
            </a:r>
            <a:r>
              <a:rPr lang="pl-PL" sz="2400" dirty="0" smtClean="0">
                <a:latin typeface="Calibri Light (Nagłówki)"/>
              </a:rPr>
              <a:t>onstruktor bezparametrowy klasy </a:t>
            </a:r>
            <a:r>
              <a:rPr lang="pl-PL" sz="2400" dirty="0">
                <a:latin typeface="Calibri Light (Nagłówki)"/>
              </a:rPr>
              <a:t>Punkt</a:t>
            </a:r>
            <a:r>
              <a:rPr lang="pl-PL" sz="2400" dirty="0" smtClean="0">
                <a:latin typeface="Calibri Light (Nagłówki)"/>
              </a:rPr>
              <a:t>”.</a:t>
            </a:r>
            <a:endParaRPr lang="pl-PL" sz="2400" dirty="0" smtClean="0">
              <a:latin typeface="Calibri Light (Nagłówki)"/>
            </a:endParaRPr>
          </a:p>
          <a:p>
            <a:pPr marL="514350" indent="-514350">
              <a:buAutoNum type="arabicPeriod"/>
            </a:pPr>
            <a:r>
              <a:rPr lang="pl-PL" sz="2400" dirty="0" smtClean="0">
                <a:latin typeface="Calibri Light (Nagłówki)"/>
              </a:rPr>
              <a:t>W klasie Punkt dodać konstruktor o dwóc</a:t>
            </a:r>
            <a:r>
              <a:rPr lang="pl-PL" sz="2400" dirty="0" smtClean="0">
                <a:latin typeface="Calibri Light (Nagłówki)"/>
              </a:rPr>
              <a:t>h parametrach, </a:t>
            </a:r>
            <a:br>
              <a:rPr lang="pl-PL" sz="2400" dirty="0" smtClean="0">
                <a:latin typeface="Calibri Light (Nagłówki)"/>
              </a:rPr>
            </a:br>
            <a:r>
              <a:rPr lang="pl-PL" sz="2400" dirty="0" smtClean="0">
                <a:latin typeface="Calibri Light (Nagłówki)"/>
              </a:rPr>
              <a:t>którego zadaniem będzie zainicjowanie pól x i y oraz wypisanie na ekranie</a:t>
            </a:r>
            <a:br>
              <a:rPr lang="pl-PL" sz="2400" dirty="0" smtClean="0">
                <a:latin typeface="Calibri Light (Nagłówki)"/>
              </a:rPr>
            </a:br>
            <a:r>
              <a:rPr lang="pl-PL" sz="2400" dirty="0" smtClean="0">
                <a:latin typeface="Calibri Light (Nagłówki)"/>
              </a:rPr>
              <a:t>„Konstruktor klasy Punkt2D.”</a:t>
            </a:r>
          </a:p>
          <a:p>
            <a:pPr marL="514350" indent="-514350">
              <a:buAutoNum type="arabicPeriod"/>
            </a:pPr>
            <a:r>
              <a:rPr lang="pl-PL" sz="2400" dirty="0" smtClean="0">
                <a:latin typeface="Calibri Light (Nagłówki)"/>
              </a:rPr>
              <a:t>W funkcji „</a:t>
            </a:r>
            <a:r>
              <a:rPr lang="pl-PL" sz="2400" dirty="0" err="1" smtClean="0">
                <a:latin typeface="Calibri Light (Nagłówki)"/>
              </a:rPr>
              <a:t>main</a:t>
            </a:r>
            <a:r>
              <a:rPr lang="pl-PL" sz="2400" dirty="0" smtClean="0">
                <a:latin typeface="Calibri Light (Nagłówki)"/>
              </a:rPr>
              <a:t>” utworzyć instancję klasy Punkt:</a:t>
            </a:r>
            <a:br>
              <a:rPr lang="pl-PL" sz="2400" dirty="0" smtClean="0">
                <a:latin typeface="Calibri Light (Nagłówki)"/>
              </a:rPr>
            </a:br>
            <a:r>
              <a:rPr lang="pl-PL" sz="2400" dirty="0" smtClean="0">
                <a:latin typeface="Calibri Light (Nagłówki)"/>
              </a:rPr>
              <a:t>a) korzystając z konstruktora bezparametrowego</a:t>
            </a:r>
            <a:br>
              <a:rPr lang="pl-PL" sz="2400" dirty="0" smtClean="0">
                <a:latin typeface="Calibri Light (Nagłówki)"/>
              </a:rPr>
            </a:br>
            <a:r>
              <a:rPr lang="pl-PL" sz="2400" dirty="0" smtClean="0">
                <a:latin typeface="Calibri Light (Nagłówki)"/>
              </a:rPr>
              <a:t>b) korzystając z konstruktora o dwóch parametrach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081324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w języku Java – metody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136" y="963039"/>
            <a:ext cx="1205451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Opis </a:t>
            </a:r>
            <a:r>
              <a:rPr lang="pl-PL" sz="3200" dirty="0" err="1">
                <a:latin typeface="+mj-lt"/>
              </a:rPr>
              <a:t>zachowań</a:t>
            </a:r>
            <a:r>
              <a:rPr lang="pl-PL" sz="3200" dirty="0">
                <a:latin typeface="+mj-lt"/>
              </a:rPr>
              <a:t> klasy stanowi zbiór metod (funkcji)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W Javie definicja funkcji wygląda następująco:</a:t>
            </a:r>
          </a:p>
          <a:p>
            <a:r>
              <a:rPr lang="pl-PL" sz="3200" dirty="0">
                <a:latin typeface="+mj-lt"/>
              </a:rPr>
              <a:t>&lt;modyfikator widoczności&gt; &lt;zwracany typ&gt; &lt;nazwa&gt;(lista parametrów)</a:t>
            </a:r>
          </a:p>
          <a:p>
            <a:r>
              <a:rPr lang="pl-PL" sz="3200" dirty="0">
                <a:latin typeface="+mj-lt"/>
              </a:rPr>
              <a:t>public </a:t>
            </a:r>
            <a:r>
              <a:rPr lang="pl-PL" sz="3200" dirty="0" err="1">
                <a:latin typeface="+mj-lt"/>
              </a:rPr>
              <a:t>int</a:t>
            </a:r>
            <a:r>
              <a:rPr lang="pl-PL" sz="3200" dirty="0">
                <a:latin typeface="+mj-lt"/>
              </a:rPr>
              <a:t> </a:t>
            </a:r>
            <a:r>
              <a:rPr lang="pl-PL" sz="3200" dirty="0" err="1">
                <a:latin typeface="+mj-lt"/>
              </a:rPr>
              <a:t>getGroupSize</a:t>
            </a:r>
            <a:r>
              <a:rPr lang="pl-PL" sz="3200" dirty="0">
                <a:latin typeface="+mj-lt"/>
              </a:rPr>
              <a:t>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Lista parametrów może być pusta, lub zawierać dowolną liczbę </a:t>
            </a:r>
          </a:p>
          <a:p>
            <a:r>
              <a:rPr lang="pl-PL" sz="3200" dirty="0">
                <a:latin typeface="+mj-lt"/>
              </a:rPr>
              <a:t>elementów oddzielonych przecinkami. Każdy parametr musi mieć </a:t>
            </a:r>
          </a:p>
          <a:p>
            <a:r>
              <a:rPr lang="pl-PL" sz="3200" dirty="0">
                <a:latin typeface="+mj-lt"/>
              </a:rPr>
              <a:t>określony typ i nazwę (np. String </a:t>
            </a:r>
            <a:r>
              <a:rPr lang="pl-PL" sz="3200" dirty="0" err="1">
                <a:latin typeface="+mj-lt"/>
              </a:rPr>
              <a:t>name</a:t>
            </a:r>
            <a:r>
              <a:rPr lang="pl-PL" sz="32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>
                <a:latin typeface="+mj-lt"/>
              </a:rPr>
              <a:t>Zwracany typ oznacza jakiego typu obiekt zostanie przez metodę </a:t>
            </a:r>
          </a:p>
          <a:p>
            <a:r>
              <a:rPr lang="pl-PL" sz="3200" dirty="0">
                <a:latin typeface="+mj-lt"/>
              </a:rPr>
              <a:t>zwrócony. Jeśli funkcja ma nie zwracać wartości należy ustawić jej </a:t>
            </a:r>
          </a:p>
          <a:p>
            <a:r>
              <a:rPr lang="pl-PL" sz="3200" dirty="0">
                <a:latin typeface="+mj-lt"/>
              </a:rPr>
              <a:t>zwracany typ jako </a:t>
            </a:r>
            <a:r>
              <a:rPr lang="pl-PL" sz="3200" b="1" i="1" dirty="0" err="1">
                <a:latin typeface="+mj-lt"/>
              </a:rPr>
              <a:t>void</a:t>
            </a:r>
            <a:r>
              <a:rPr lang="pl-PL" sz="3200" dirty="0">
                <a:latin typeface="+mj-lt"/>
              </a:rPr>
              <a:t>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68245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Pojęcia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807" y="1118507"/>
            <a:ext cx="11263993" cy="5082788"/>
          </a:xfrm>
        </p:spPr>
        <p:txBody>
          <a:bodyPr/>
          <a:lstStyle/>
          <a:p>
            <a:pPr algn="l"/>
            <a:r>
              <a:rPr lang="pl-PL" b="1" dirty="0"/>
              <a:t>Kod źródłowy programu </a:t>
            </a:r>
            <a:r>
              <a:rPr lang="pl-PL" dirty="0"/>
              <a:t>-  zapis programu komputerowego przy pomocy określonego języka programowania, opisujący operacje jakie powinien wykonać komputer na zgromadzonych lub otrzymanych danych. Kod źródłowy jest wynikiem pracy programisty i pozwala wyrazić w czytelnej dla człowieka formie strukturę oraz działanie programu komputerowego. </a:t>
            </a:r>
          </a:p>
          <a:p>
            <a:pPr algn="l"/>
            <a:r>
              <a:rPr lang="pl-PL" b="1" dirty="0"/>
              <a:t>Kompilator</a:t>
            </a:r>
            <a:r>
              <a:rPr lang="pl-PL" dirty="0"/>
              <a:t> - program, który kod źródłowy zamienia w kod </a:t>
            </a:r>
          </a:p>
          <a:p>
            <a:pPr algn="l"/>
            <a:r>
              <a:rPr lang="pl-PL" dirty="0"/>
              <a:t>napisany w innym języku. Oprócz tego kompilator ma za zadanie </a:t>
            </a:r>
          </a:p>
          <a:p>
            <a:pPr algn="l"/>
            <a:r>
              <a:rPr lang="pl-PL" dirty="0"/>
              <a:t>odnaleźć błędy leksykalne i semantyczne oraz dokonać optymalizacji kodu.</a:t>
            </a:r>
          </a:p>
          <a:p>
            <a:pPr algn="l"/>
            <a:r>
              <a:rPr lang="pl-PL" b="1" dirty="0"/>
              <a:t>Kod bajtowy </a:t>
            </a:r>
            <a:r>
              <a:rPr lang="pl-PL" dirty="0"/>
              <a:t>- </a:t>
            </a:r>
            <a:r>
              <a:rPr lang="pl-PL" dirty="0" err="1"/>
              <a:t>bytecode</a:t>
            </a:r>
            <a:r>
              <a:rPr lang="pl-PL" dirty="0"/>
              <a:t>, wynik kompilacji programu napisanego </a:t>
            </a:r>
          </a:p>
          <a:p>
            <a:pPr algn="l"/>
            <a:r>
              <a:rPr lang="pl-PL" dirty="0"/>
              <a:t>w Javie, kod ten jest zrozumiały dla środowiska uruchomieniowego Java (JVM)</a:t>
            </a:r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918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w języku Java – metody - przykład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07" y="1320435"/>
            <a:ext cx="97377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/>
              <a:t>public String </a:t>
            </a:r>
            <a:r>
              <a:rPr lang="pl-PL" sz="3200" dirty="0" err="1"/>
              <a:t>getFullName</a:t>
            </a:r>
            <a:r>
              <a:rPr lang="pl-PL" sz="3200" dirty="0"/>
              <a:t>(String </a:t>
            </a:r>
            <a:r>
              <a:rPr lang="pl-PL" sz="3200" dirty="0" err="1"/>
              <a:t>name</a:t>
            </a:r>
            <a:r>
              <a:rPr lang="pl-PL" sz="3200" dirty="0"/>
              <a:t>, String </a:t>
            </a:r>
            <a:r>
              <a:rPr lang="pl-PL" sz="3200" dirty="0" err="1"/>
              <a:t>surName</a:t>
            </a:r>
            <a:r>
              <a:rPr lang="pl-PL" sz="3200" dirty="0"/>
              <a:t>) {</a:t>
            </a:r>
          </a:p>
          <a:p>
            <a:r>
              <a:rPr lang="pl-PL" sz="3200" dirty="0"/>
              <a:t>	return </a:t>
            </a:r>
            <a:r>
              <a:rPr lang="pl-PL" sz="3200" dirty="0" err="1"/>
              <a:t>name</a:t>
            </a:r>
            <a:r>
              <a:rPr lang="pl-PL" sz="3200" dirty="0"/>
              <a:t> + ” ” + </a:t>
            </a:r>
            <a:r>
              <a:rPr lang="pl-PL" sz="3200" dirty="0" err="1"/>
              <a:t>surName</a:t>
            </a:r>
            <a:r>
              <a:rPr lang="pl-PL" sz="3200" dirty="0"/>
              <a:t>;</a:t>
            </a:r>
          </a:p>
          <a:p>
            <a:r>
              <a:rPr lang="pl-PL" sz="32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707" y="3707027"/>
            <a:ext cx="11763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</a:rPr>
              <a:t>Ciało metody, podobnie jak każdy blok kodu w Javie znajduje się w nawiasach klamrowych.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</a:rPr>
              <a:t>Jeśli metoda zwraca wartość (typ inny niż </a:t>
            </a:r>
            <a:r>
              <a:rPr lang="pl-PL" sz="2400" dirty="0" err="1">
                <a:latin typeface="+mj-lt"/>
              </a:rPr>
              <a:t>void</a:t>
            </a:r>
            <a:r>
              <a:rPr lang="pl-PL" sz="2400" dirty="0">
                <a:latin typeface="+mj-lt"/>
              </a:rPr>
              <a:t>) to w ciele metody musi znaleźć się zapis </a:t>
            </a:r>
            <a:r>
              <a:rPr lang="pl-PL" sz="2400" b="1" i="1" dirty="0">
                <a:latin typeface="+mj-lt"/>
              </a:rPr>
              <a:t>return</a:t>
            </a:r>
            <a:r>
              <a:rPr lang="pl-PL" sz="2400" dirty="0">
                <a:latin typeface="+mj-lt"/>
              </a:rPr>
              <a:t> </a:t>
            </a:r>
            <a:r>
              <a:rPr lang="pl-PL" sz="2400" b="1" i="1" dirty="0">
                <a:latin typeface="+mj-lt"/>
              </a:rPr>
              <a:t>&lt;obiekt&gt;;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</a:rPr>
              <a:t>Pisanie kodu po słowie return spowoduje błąd kompilacji lub jego niewykonanie.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+mj-lt"/>
              </a:rPr>
              <a:t>W metodach, które nie zwracają wartości (typ </a:t>
            </a:r>
            <a:r>
              <a:rPr lang="pl-PL" sz="2400" dirty="0" err="1">
                <a:latin typeface="+mj-lt"/>
              </a:rPr>
              <a:t>void</a:t>
            </a:r>
            <a:r>
              <a:rPr lang="pl-PL" sz="2400" dirty="0">
                <a:latin typeface="+mj-lt"/>
              </a:rPr>
              <a:t>) użycie słówka </a:t>
            </a:r>
            <a:r>
              <a:rPr lang="pl-PL" sz="2400" b="1" i="1" dirty="0">
                <a:latin typeface="+mj-lt"/>
              </a:rPr>
              <a:t>return; </a:t>
            </a:r>
            <a:r>
              <a:rPr lang="pl-PL" sz="2400" dirty="0">
                <a:latin typeface="+mj-lt"/>
              </a:rPr>
              <a:t>powoduje natychmiastowe opuszczenie funkcji</a:t>
            </a:r>
          </a:p>
        </p:txBody>
      </p:sp>
      <p:sp>
        <p:nvSpPr>
          <p:cNvPr id="5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361040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768" y="1828800"/>
            <a:ext cx="1089759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Jedno z głównych założeń obiektowego programowania</a:t>
            </a:r>
          </a:p>
          <a:p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Obiekt A może dziedziczyć po obiekcie B co oznacza, że obiekt A posiada </a:t>
            </a:r>
          </a:p>
          <a:p>
            <a:r>
              <a:rPr lang="pl-PL" sz="2400" dirty="0"/>
              <a:t>pełną funkcjonalność obiektu B oraz może ją rozszerzyć (dodać nowe funkcjonalności) </a:t>
            </a:r>
          </a:p>
          <a:p>
            <a:r>
              <a:rPr lang="pl-PL" sz="2400" dirty="0"/>
              <a:t>lub nadpisać (edytować istniejące funkcjonalności)</a:t>
            </a:r>
          </a:p>
          <a:p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Dziedziczenie prowadzi do powstawania drzew obiektów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W języku Java wszystkie klasy </a:t>
            </a:r>
            <a:r>
              <a:rPr lang="pl-PL" sz="2400" dirty="0" smtClean="0"/>
              <a:t>dziedziczą (niejawnie) </a:t>
            </a:r>
            <a:r>
              <a:rPr lang="pl-PL" sz="2400" dirty="0"/>
              <a:t>po klasie Object.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705132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w języku Java – </a:t>
            </a:r>
            <a:r>
              <a:rPr lang="pl-PL" dirty="0" err="1"/>
              <a:t>extends</a:t>
            </a:r>
            <a:r>
              <a:rPr lang="pl-PL" dirty="0"/>
              <a:t>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1276" y="1149177"/>
            <a:ext cx="117872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Calibri Light (Nagłówki)"/>
              </a:rPr>
              <a:t>Opcjonalne słówko kluczowe </a:t>
            </a:r>
            <a:r>
              <a:rPr lang="pl-PL" sz="2800" dirty="0" smtClean="0">
                <a:latin typeface="Calibri Light (Nagłówki)"/>
              </a:rPr>
              <a:t>oznaczające, </a:t>
            </a:r>
            <a:r>
              <a:rPr lang="pl-PL" sz="2800" dirty="0">
                <a:latin typeface="Calibri Light (Nagłówki)"/>
              </a:rPr>
              <a:t>że dana klasa </a:t>
            </a:r>
            <a:r>
              <a:rPr lang="pl-PL" sz="2800" dirty="0" smtClean="0">
                <a:latin typeface="Calibri Light (Nagłówki)"/>
              </a:rPr>
              <a:t/>
            </a:r>
            <a:br>
              <a:rPr lang="pl-PL" sz="2800" dirty="0" smtClean="0">
                <a:latin typeface="Calibri Light (Nagłówki)"/>
              </a:rPr>
            </a:br>
            <a:r>
              <a:rPr lang="pl-PL" sz="2800" dirty="0" smtClean="0">
                <a:latin typeface="Calibri Light (Nagłówki)"/>
              </a:rPr>
              <a:t>rozszerza inną </a:t>
            </a:r>
            <a:r>
              <a:rPr lang="pl-PL" sz="2800" dirty="0">
                <a:latin typeface="Calibri Light (Nagłówki)"/>
              </a:rPr>
              <a:t>klasę, która musi tu zostać określona </a:t>
            </a:r>
            <a:r>
              <a:rPr lang="pl-PL" sz="2800" dirty="0" smtClean="0">
                <a:latin typeface="Calibri Light (Nagłówki)"/>
              </a:rPr>
              <a:t>za </a:t>
            </a:r>
            <a:r>
              <a:rPr lang="pl-PL" sz="2800" dirty="0">
                <a:latin typeface="Calibri Light (Nagłówki)"/>
              </a:rPr>
              <a:t>pomocą nazwy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Calibri Light (Nagłówki)"/>
              </a:rPr>
              <a:t>Każda klasa Javy niejawnie dziedziczy po klasie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Calibri Light (Nagłówki)"/>
              </a:rPr>
              <a:t>Klasa może dziedziczyć po maksymalnie jednej klasie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Calibri Light (Nagłówki)"/>
              </a:rPr>
              <a:t>Możliwe jest dziedziczenie wielopoziomowe, </a:t>
            </a:r>
          </a:p>
          <a:p>
            <a:r>
              <a:rPr lang="pl-PL" sz="2800" dirty="0">
                <a:latin typeface="Calibri Light (Nagłówki)"/>
              </a:rPr>
              <a:t>tzn. A </a:t>
            </a:r>
            <a:r>
              <a:rPr lang="pl-PL" sz="2800" dirty="0" err="1">
                <a:latin typeface="Calibri Light (Nagłówki)"/>
              </a:rPr>
              <a:t>extends</a:t>
            </a:r>
            <a:r>
              <a:rPr lang="pl-PL" sz="2800" dirty="0">
                <a:latin typeface="Calibri Light (Nagłówki)"/>
              </a:rPr>
              <a:t> </a:t>
            </a:r>
            <a:r>
              <a:rPr lang="pl-PL" sz="2800" dirty="0" smtClean="0">
                <a:latin typeface="Calibri Light (Nagłówki)"/>
              </a:rPr>
              <a:t>B, B </a:t>
            </a:r>
            <a:r>
              <a:rPr lang="pl-PL" sz="2800" dirty="0" err="1">
                <a:latin typeface="Calibri Light (Nagłówki)"/>
              </a:rPr>
              <a:t>extends</a:t>
            </a:r>
            <a:r>
              <a:rPr lang="pl-PL" sz="2800" dirty="0">
                <a:latin typeface="Calibri Light (Nagłówki)"/>
              </a:rPr>
              <a:t> </a:t>
            </a:r>
            <a:r>
              <a:rPr lang="pl-PL" sz="2800" dirty="0" smtClean="0">
                <a:latin typeface="Calibri Light (Nagłówki)"/>
              </a:rPr>
              <a:t>C </a:t>
            </a:r>
            <a:br>
              <a:rPr lang="pl-PL" sz="2800" dirty="0" smtClean="0">
                <a:latin typeface="Calibri Light (Nagłówki)"/>
              </a:rPr>
            </a:br>
            <a:r>
              <a:rPr lang="pl-PL" sz="2800" dirty="0" smtClean="0">
                <a:latin typeface="Calibri Light (Nagłówki)"/>
              </a:rPr>
              <a:t>w efekcie klasa A dziedziczy pola i metody zarówno klasy </a:t>
            </a:r>
            <a:r>
              <a:rPr lang="pl-PL" sz="2800" dirty="0">
                <a:latin typeface="Calibri Light (Nagłówki)"/>
              </a:rPr>
              <a:t>B</a:t>
            </a:r>
            <a:r>
              <a:rPr lang="pl-PL" sz="2800" dirty="0" smtClean="0">
                <a:latin typeface="Calibri Light (Nagłówki)"/>
              </a:rPr>
              <a:t> jak i C</a:t>
            </a:r>
            <a:endParaRPr lang="pl-PL" sz="2800" dirty="0">
              <a:latin typeface="Calibri Light (Nagłówki)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Calibri Light (Nagłówki)"/>
              </a:rPr>
              <a:t>Dzięki dziedziczeniu klasa otrzymuje funkcjonalność </a:t>
            </a:r>
          </a:p>
          <a:p>
            <a:r>
              <a:rPr lang="pl-PL" sz="2800" dirty="0">
                <a:latin typeface="Calibri Light (Nagłówki)"/>
              </a:rPr>
              <a:t>klasy rozszerzonej o widoczności public i </a:t>
            </a:r>
            <a:r>
              <a:rPr lang="pl-PL" sz="2800" dirty="0" err="1">
                <a:latin typeface="Calibri Light (Nagłówki)"/>
              </a:rPr>
              <a:t>protected</a:t>
            </a:r>
            <a:endParaRPr lang="pl-PL" sz="2800" dirty="0">
              <a:latin typeface="Calibri Light (Nagłówki)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756284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Dziedziczenie - przykład</a:t>
            </a:r>
            <a:endParaRPr lang="pl-PL" dirty="0"/>
          </a:p>
        </p:txBody>
      </p:sp>
      <p:sp>
        <p:nvSpPr>
          <p:cNvPr id="8" name="TextBox 7"/>
          <p:cNvSpPr txBox="1"/>
          <p:nvPr/>
        </p:nvSpPr>
        <p:spPr>
          <a:xfrm>
            <a:off x="580768" y="1828800"/>
            <a:ext cx="93069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400" dirty="0" smtClean="0"/>
              <a:t>W klasie Punkt utwórz dwie </a:t>
            </a:r>
            <a:r>
              <a:rPr lang="pl-PL" sz="2400" dirty="0"/>
              <a:t>metody  </a:t>
            </a:r>
            <a:r>
              <a:rPr lang="pl-PL" sz="2400" dirty="0" err="1" smtClean="0"/>
              <a:t>wypiszX</a:t>
            </a:r>
            <a:r>
              <a:rPr lang="pl-PL" sz="2400" dirty="0" smtClean="0"/>
              <a:t>(); oraz </a:t>
            </a:r>
            <a:r>
              <a:rPr lang="pl-PL" sz="2400" dirty="0" err="1" smtClean="0"/>
              <a:t>wypiszY</a:t>
            </a:r>
            <a:r>
              <a:rPr lang="pl-PL" sz="2400" dirty="0" smtClean="0"/>
              <a:t>(); </a:t>
            </a:r>
            <a:br>
              <a:rPr lang="pl-PL" sz="2400" dirty="0" smtClean="0"/>
            </a:br>
            <a:r>
              <a:rPr lang="pl-PL" sz="2400" dirty="0" smtClean="0"/>
              <a:t>każda z nich powinna wypisać na ekran zmienną x lub y odpowiednio.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W funkcji </a:t>
            </a:r>
            <a:r>
              <a:rPr lang="pl-PL" sz="2400" dirty="0" err="1" smtClean="0"/>
              <a:t>main</a:t>
            </a:r>
            <a:r>
              <a:rPr lang="pl-PL" sz="2400" dirty="0" smtClean="0"/>
              <a:t>() utwórz referencję na obiekt Klasy Punkt.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Do utworzonej w </a:t>
            </a:r>
            <a:r>
              <a:rPr lang="pl-PL" sz="2400" dirty="0" smtClean="0"/>
              <a:t>referencji przypisz now</a:t>
            </a:r>
            <a:r>
              <a:rPr lang="pl-PL" sz="2400" dirty="0" smtClean="0"/>
              <a:t>y obiekt klasy Punkt 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Na referencji do obiektu zawołaj kolejno metody </a:t>
            </a:r>
            <a:r>
              <a:rPr lang="pl-PL" sz="2400" dirty="0" err="1" smtClean="0"/>
              <a:t>wypiszX</a:t>
            </a:r>
            <a:r>
              <a:rPr lang="pl-PL" sz="2400" dirty="0" smtClean="0"/>
              <a:t>() i </a:t>
            </a:r>
            <a:r>
              <a:rPr lang="pl-PL" sz="2400" dirty="0" err="1" smtClean="0"/>
              <a:t>wypiszY</a:t>
            </a:r>
            <a:r>
              <a:rPr lang="pl-PL" sz="2400" dirty="0" smtClean="0"/>
              <a:t>()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8201512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Dziedziczenie - przykład</a:t>
            </a:r>
            <a:endParaRPr lang="pl-PL" dirty="0"/>
          </a:p>
        </p:txBody>
      </p:sp>
      <p:sp>
        <p:nvSpPr>
          <p:cNvPr id="8" name="TextBox 7"/>
          <p:cNvSpPr txBox="1"/>
          <p:nvPr/>
        </p:nvSpPr>
        <p:spPr>
          <a:xfrm>
            <a:off x="505954" y="1397537"/>
            <a:ext cx="859427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400" dirty="0" smtClean="0"/>
              <a:t>Utworzyć nową klasę o nazwie Punkt3D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W klasie Punkt3D zadeklarować jedną zmienną: </a:t>
            </a:r>
            <a:r>
              <a:rPr lang="pl-PL" sz="2400" dirty="0" err="1" smtClean="0"/>
              <a:t>int</a:t>
            </a:r>
            <a:r>
              <a:rPr lang="pl-PL" sz="2400" dirty="0" smtClean="0"/>
              <a:t> z;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Utwórz konstruktor bezparametrowy wypisujący tekst:</a:t>
            </a:r>
            <a:br>
              <a:rPr lang="pl-PL" sz="2400" dirty="0" smtClean="0"/>
            </a:br>
            <a:r>
              <a:rPr lang="pl-PL" sz="2400" dirty="0" smtClean="0"/>
              <a:t>„Konstruktor bezparametrowy klasy Punkt3D”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Utwórz konstruktor przyjmujący trzy parametry i wypisujący:</a:t>
            </a:r>
            <a:br>
              <a:rPr lang="pl-PL" sz="2400" dirty="0" smtClean="0"/>
            </a:br>
            <a:r>
              <a:rPr lang="pl-PL" sz="2400" dirty="0" smtClean="0"/>
              <a:t>„Konstruktor klasy Punkt3D”</a:t>
            </a:r>
            <a:endParaRPr lang="pl-PL" sz="2400" dirty="0" smtClean="0"/>
          </a:p>
          <a:p>
            <a:pPr marL="457200" indent="-457200">
              <a:buAutoNum type="arabicPeriod"/>
            </a:pPr>
            <a:r>
              <a:rPr lang="pl-PL" sz="2400" dirty="0" smtClean="0"/>
              <a:t>Utworzyć </a:t>
            </a:r>
            <a:r>
              <a:rPr lang="pl-PL" sz="2400" dirty="0" smtClean="0"/>
              <a:t>metodę  </a:t>
            </a:r>
            <a:r>
              <a:rPr lang="pl-PL" sz="2400" dirty="0" err="1" smtClean="0"/>
              <a:t>wypiszZ</a:t>
            </a:r>
            <a:r>
              <a:rPr lang="pl-PL" sz="2400" dirty="0" smtClean="0"/>
              <a:t>(); </a:t>
            </a:r>
            <a:br>
              <a:rPr lang="pl-PL" sz="2400" dirty="0" smtClean="0"/>
            </a:br>
            <a:r>
              <a:rPr lang="pl-PL" sz="2400" dirty="0" smtClean="0"/>
              <a:t>która powinna wypisać na ekran wartość zmiennej „z”.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W funkcji </a:t>
            </a:r>
            <a:r>
              <a:rPr lang="pl-PL" sz="2400" dirty="0" err="1" smtClean="0"/>
              <a:t>main</a:t>
            </a:r>
            <a:r>
              <a:rPr lang="pl-PL" sz="2400" dirty="0" smtClean="0"/>
              <a:t>() utworzyć referencję na obiekt </a:t>
            </a:r>
            <a:r>
              <a:rPr lang="pl-PL" sz="2400" dirty="0"/>
              <a:t>k</a:t>
            </a:r>
            <a:r>
              <a:rPr lang="pl-PL" sz="2400" dirty="0" smtClean="0"/>
              <a:t>lasy Punkt3D.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Do utworzonej w </a:t>
            </a:r>
            <a:r>
              <a:rPr lang="pl-PL" sz="2400" dirty="0" smtClean="0"/>
              <a:t>referencji przypisz now</a:t>
            </a:r>
            <a:r>
              <a:rPr lang="pl-PL" sz="2400" dirty="0" smtClean="0"/>
              <a:t>y obiekt klasy Punkt3D 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Na referencji do obiektu zawołaj metodę </a:t>
            </a:r>
            <a:r>
              <a:rPr lang="pl-PL" sz="2400" dirty="0" err="1" smtClean="0"/>
              <a:t>wypiszZ</a:t>
            </a:r>
            <a:r>
              <a:rPr lang="pl-PL" sz="2400" dirty="0" smtClean="0"/>
              <a:t>()</a:t>
            </a:r>
          </a:p>
          <a:p>
            <a:pPr marL="457200" indent="-457200">
              <a:buAutoNum type="arabicPeriod"/>
            </a:pPr>
            <a:endParaRPr lang="pl-PL" sz="2400" dirty="0" smtClean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88137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Dziedziczenie - przykład</a:t>
            </a:r>
            <a:endParaRPr lang="pl-PL" dirty="0"/>
          </a:p>
        </p:txBody>
      </p:sp>
      <p:sp>
        <p:nvSpPr>
          <p:cNvPr id="8" name="TextBox 7"/>
          <p:cNvSpPr txBox="1"/>
          <p:nvPr/>
        </p:nvSpPr>
        <p:spPr>
          <a:xfrm>
            <a:off x="580768" y="1828800"/>
            <a:ext cx="1107745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400" dirty="0" smtClean="0"/>
              <a:t>W klasie Punkt3D po nazwie klasy dodaj słowo kluczowe „</a:t>
            </a:r>
            <a:r>
              <a:rPr lang="pl-PL" sz="2400" dirty="0" err="1" smtClean="0"/>
              <a:t>extends</a:t>
            </a:r>
            <a:r>
              <a:rPr lang="pl-PL" sz="2400" dirty="0" smtClean="0"/>
              <a:t>”:</a:t>
            </a:r>
            <a:br>
              <a:rPr lang="pl-PL" sz="2400" dirty="0" smtClean="0"/>
            </a:br>
            <a:r>
              <a:rPr lang="en-US" sz="2400" i="1" dirty="0" smtClean="0"/>
              <a:t>public class Punkt3D </a:t>
            </a:r>
            <a:r>
              <a:rPr lang="en-US" sz="2400" b="1" i="1" dirty="0" smtClean="0"/>
              <a:t>extends </a:t>
            </a:r>
            <a:r>
              <a:rPr lang="en-US" sz="2400" b="1" i="1" dirty="0" err="1" smtClean="0"/>
              <a:t>Punkt</a:t>
            </a:r>
            <a:r>
              <a:rPr lang="en-US" sz="2400" b="1" i="1" dirty="0" smtClean="0"/>
              <a:t> </a:t>
            </a:r>
            <a:r>
              <a:rPr lang="en-US" sz="2400" i="1" dirty="0" smtClean="0"/>
              <a:t>{</a:t>
            </a:r>
            <a:endParaRPr lang="pl-PL" sz="2400" i="1" dirty="0" smtClean="0"/>
          </a:p>
          <a:p>
            <a:pPr marL="457200" indent="-457200">
              <a:buAutoNum type="arabicPeriod"/>
            </a:pPr>
            <a:r>
              <a:rPr lang="pl-PL" sz="2400" dirty="0" smtClean="0"/>
              <a:t>W </a:t>
            </a:r>
            <a:r>
              <a:rPr lang="pl-PL" sz="2400" dirty="0"/>
              <a:t>konstruktorze klasy Punkt3D użyj słowa kluczowego „super” </a:t>
            </a:r>
            <a:br>
              <a:rPr lang="pl-PL" sz="2400" dirty="0"/>
            </a:br>
            <a:r>
              <a:rPr lang="pl-PL" sz="2400" dirty="0"/>
              <a:t>aby wywołać konstruktor klasy </a:t>
            </a:r>
            <a:r>
              <a:rPr lang="pl-PL" sz="2400" dirty="0" smtClean="0"/>
              <a:t>Punkt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W funkcji </a:t>
            </a:r>
            <a:r>
              <a:rPr lang="pl-PL" sz="2400" dirty="0" err="1" smtClean="0"/>
              <a:t>main</a:t>
            </a:r>
            <a:r>
              <a:rPr lang="pl-PL" sz="2400" dirty="0" smtClean="0"/>
              <a:t>() utworzyć referencję na obiekt </a:t>
            </a:r>
            <a:r>
              <a:rPr lang="pl-PL" sz="2400" dirty="0"/>
              <a:t>k</a:t>
            </a:r>
            <a:r>
              <a:rPr lang="pl-PL" sz="2400" dirty="0" smtClean="0"/>
              <a:t>lasy Punkt3D.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Do utworzonej w </a:t>
            </a:r>
            <a:r>
              <a:rPr lang="pl-PL" sz="2400" dirty="0" smtClean="0"/>
              <a:t>referencji przypisz now</a:t>
            </a:r>
            <a:r>
              <a:rPr lang="pl-PL" sz="2400" dirty="0" smtClean="0"/>
              <a:t>y obiekt klasy Punkt3D 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Na referencji do obiektu zawołaj kolejno metody </a:t>
            </a:r>
            <a:r>
              <a:rPr lang="pl-PL" sz="2400" dirty="0" err="1" smtClean="0"/>
              <a:t>wypiszX</a:t>
            </a:r>
            <a:r>
              <a:rPr lang="pl-PL" sz="2400" dirty="0" smtClean="0"/>
              <a:t>(), </a:t>
            </a:r>
            <a:r>
              <a:rPr lang="pl-PL" sz="2400" dirty="0" err="1" smtClean="0"/>
              <a:t>wypiszY</a:t>
            </a:r>
            <a:r>
              <a:rPr lang="pl-PL" sz="2400" dirty="0" smtClean="0"/>
              <a:t>() oraz </a:t>
            </a:r>
            <a:r>
              <a:rPr lang="pl-PL" sz="2400" dirty="0" err="1" smtClean="0"/>
              <a:t>wypiszZ</a:t>
            </a:r>
            <a:r>
              <a:rPr lang="pl-PL" sz="2400" dirty="0" smtClean="0"/>
              <a:t>()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450505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Hermetyzacja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416" y="1581665"/>
            <a:ext cx="104584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Stan obiektu powinien być ukryty. Obiekty nie są uprawnione do zmiany danych </a:t>
            </a:r>
          </a:p>
          <a:p>
            <a:r>
              <a:rPr lang="pl-PL" sz="2400" dirty="0"/>
              <a:t>wewnątrz innych obiektów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Do zmiany stanu obiektu powinny służyć tylko i wyłącznie jego zachowania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/>
          </a:p>
          <a:p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W języku Java realizujemy tą zasadę poprzez odpowiednie </a:t>
            </a:r>
          </a:p>
          <a:p>
            <a:r>
              <a:rPr lang="pl-PL" sz="2400" dirty="0"/>
              <a:t>nadanie modyfikatorów widoczności.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3279490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Polimorfizm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341" y="1482811"/>
            <a:ext cx="1074768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Wywołanie funkcji obiektu spowoduje zachowanie odpowiednie dla pełnego </a:t>
            </a:r>
          </a:p>
          <a:p>
            <a:r>
              <a:rPr lang="pl-PL" sz="2400" dirty="0"/>
              <a:t>typu obiektu wywoływanego. Jeśli dzieje się to w czasie działania programu, </a:t>
            </a:r>
          </a:p>
          <a:p>
            <a:r>
              <a:rPr lang="pl-PL" sz="2400" dirty="0"/>
              <a:t>to nazywa się to </a:t>
            </a:r>
            <a:r>
              <a:rPr lang="pl-PL" sz="2400" i="1" dirty="0"/>
              <a:t>późnym wiązaniem</a:t>
            </a:r>
            <a:r>
              <a:rPr lang="pl-PL" sz="2400" dirty="0"/>
              <a:t> lub </a:t>
            </a:r>
            <a:r>
              <a:rPr lang="pl-PL" sz="2400" i="1" dirty="0"/>
              <a:t>wiązaniem dynamicznym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dirty="0"/>
              <a:t>Przykład:</a:t>
            </a:r>
          </a:p>
          <a:p>
            <a:r>
              <a:rPr lang="pl-PL" sz="2400" dirty="0"/>
              <a:t>Obiekty Pies i Kot dziedziczą po obiekcie Zwierzak. Wywołanie funkcji </a:t>
            </a:r>
            <a:r>
              <a:rPr lang="pl-PL" sz="2400" dirty="0" err="1"/>
              <a:t>dajGlos</a:t>
            </a:r>
            <a:r>
              <a:rPr lang="pl-PL" sz="2400" dirty="0"/>
              <a:t>() na </a:t>
            </a:r>
          </a:p>
          <a:p>
            <a:r>
              <a:rPr lang="pl-PL" sz="2400" dirty="0"/>
              <a:t>obiekcie Zwierzak, spowoduje wykonanie odpowiedniego zadania („hau” lub „miau”)</a:t>
            </a:r>
          </a:p>
          <a:p>
            <a:r>
              <a:rPr lang="pl-PL" sz="2400" dirty="0"/>
              <a:t>zależnie od tego jakiego konkretnego typu był obiekt Zwierzak.</a:t>
            </a:r>
          </a:p>
          <a:p>
            <a:endParaRPr lang="pl-PL" sz="2400" dirty="0"/>
          </a:p>
          <a:p>
            <a:endParaRPr lang="pl-PL" sz="24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4045692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Polimorfizm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627" y="1556951"/>
            <a:ext cx="1104103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Polimorfizmem w językach obiektowych nazywa się również sytuację, </a:t>
            </a:r>
          </a:p>
          <a:p>
            <a:r>
              <a:rPr lang="pl-PL" sz="2400" dirty="0"/>
              <a:t>gdzie dwie funkcje ze zbioru </a:t>
            </a:r>
            <a:r>
              <a:rPr lang="pl-PL" sz="2400" dirty="0" err="1"/>
              <a:t>zachowań</a:t>
            </a:r>
            <a:r>
              <a:rPr lang="pl-PL" sz="2400" dirty="0"/>
              <a:t> danego obiektu mają taką samą nazwę, </a:t>
            </a:r>
          </a:p>
          <a:p>
            <a:r>
              <a:rPr lang="pl-PL" sz="2400" dirty="0"/>
              <a:t>ale do ich wywołania potrzebne są różne parametry wejściowe (typ, ilość lub kolejność)</a:t>
            </a:r>
          </a:p>
          <a:p>
            <a:endParaRPr lang="pl-PL" sz="2400" dirty="0"/>
          </a:p>
          <a:p>
            <a:r>
              <a:rPr lang="pl-PL" sz="2400" dirty="0"/>
              <a:t>Inaczej nazwany </a:t>
            </a:r>
            <a:r>
              <a:rPr lang="pl-PL" sz="2400" i="1" dirty="0"/>
              <a:t>statycznym wiązaniem </a:t>
            </a:r>
            <a:r>
              <a:rPr lang="pl-PL" sz="2400" dirty="0"/>
              <a:t>lub </a:t>
            </a:r>
            <a:r>
              <a:rPr lang="pl-PL" sz="2400" i="1" dirty="0"/>
              <a:t>przeciążaniem metod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dirty="0"/>
              <a:t>Przykład:</a:t>
            </a:r>
          </a:p>
          <a:p>
            <a:r>
              <a:rPr lang="pl-PL" sz="2400" dirty="0"/>
              <a:t>Obiekt Pies posiada dwie metody </a:t>
            </a:r>
            <a:r>
              <a:rPr lang="pl-PL" sz="2400" dirty="0" err="1"/>
              <a:t>dajGlos</a:t>
            </a:r>
            <a:r>
              <a:rPr lang="pl-PL" sz="2400" dirty="0"/>
              <a:t>, jedna, zakładająca nagrodę dla </a:t>
            </a:r>
          </a:p>
          <a:p>
            <a:r>
              <a:rPr lang="pl-PL" sz="2400" dirty="0"/>
              <a:t>psa za wykonanie polecenia, druga nie przewidująca takiej nagrody.</a:t>
            </a:r>
          </a:p>
          <a:p>
            <a:endParaRPr lang="pl-PL" sz="2400" dirty="0"/>
          </a:p>
          <a:p>
            <a:r>
              <a:rPr lang="pl-PL" sz="2400" dirty="0" err="1"/>
              <a:t>dajGlos</a:t>
            </a:r>
            <a:r>
              <a:rPr lang="pl-PL" sz="2400" dirty="0"/>
              <a:t>() {..}</a:t>
            </a:r>
          </a:p>
          <a:p>
            <a:endParaRPr lang="pl-PL" sz="2400" dirty="0"/>
          </a:p>
          <a:p>
            <a:r>
              <a:rPr lang="pl-PL" sz="2400" dirty="0" err="1"/>
              <a:t>dajGlos</a:t>
            </a:r>
            <a:r>
              <a:rPr lang="pl-PL" sz="2400" dirty="0"/>
              <a:t>(nagroda) {..} 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638484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Polimorfizm – przykład 1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506627" y="1556951"/>
            <a:ext cx="110498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400" dirty="0" smtClean="0"/>
              <a:t>W funkcji „</a:t>
            </a:r>
            <a:r>
              <a:rPr lang="pl-PL" sz="2400" dirty="0" err="1" smtClean="0"/>
              <a:t>main</a:t>
            </a:r>
            <a:r>
              <a:rPr lang="pl-PL" sz="2400" dirty="0" smtClean="0"/>
              <a:t>” w klasie Punkt3D utworzyć nową referencję na obiekt klasy Punkt.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Przypisać do niej nowy obiekt klasy Punkt3D.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Na utworzonej referencji zawołać metody </a:t>
            </a:r>
            <a:r>
              <a:rPr lang="pl-PL" sz="2400" dirty="0" err="1" smtClean="0"/>
              <a:t>wypiszX</a:t>
            </a:r>
            <a:r>
              <a:rPr lang="pl-PL" sz="2400" dirty="0" smtClean="0"/>
              <a:t>() i wypisz(Y)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Czy można zawołać metodę </a:t>
            </a:r>
            <a:r>
              <a:rPr lang="pl-PL" sz="2400" dirty="0" err="1" smtClean="0"/>
              <a:t>wypiszZ</a:t>
            </a:r>
            <a:r>
              <a:rPr lang="pl-PL" sz="2400" dirty="0" smtClean="0"/>
              <a:t>() ?</a:t>
            </a:r>
          </a:p>
          <a:p>
            <a:pPr marL="457200" indent="-457200">
              <a:buAutoNum type="arabicPeriod"/>
            </a:pPr>
            <a:endParaRPr lang="pl-PL" sz="2400" dirty="0"/>
          </a:p>
          <a:p>
            <a:r>
              <a:rPr lang="pl-PL" sz="2000" dirty="0" smtClean="0"/>
              <a:t>Polimorfizm statyczny jest rozwiązywany w czasie kompilacji.</a:t>
            </a:r>
            <a:endParaRPr lang="pl-PL" sz="2000" dirty="0"/>
          </a:p>
          <a:p>
            <a:endParaRPr lang="pl-PL" sz="24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95762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działa język programowania</a:t>
            </a:r>
          </a:p>
        </p:txBody>
      </p:sp>
      <p:pic>
        <p:nvPicPr>
          <p:cNvPr id="2050" name="Picture 2" descr="Znalezione obrazy dla zapytania kompilacja jav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1" y="2090057"/>
            <a:ext cx="9482893" cy="332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3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6676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Polimorfizm – przykład 2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232790" y="1556951"/>
            <a:ext cx="1209747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400" dirty="0" smtClean="0"/>
              <a:t>W klasie Punkt utworzyć nową metodę </a:t>
            </a:r>
            <a:r>
              <a:rPr lang="pl-PL" sz="2400" dirty="0" err="1" smtClean="0"/>
              <a:t>getType</a:t>
            </a:r>
            <a:r>
              <a:rPr lang="pl-PL" sz="2400" dirty="0" smtClean="0"/>
              <a:t>() zwracającą String o wartości „Punkt2D”.</a:t>
            </a:r>
          </a:p>
          <a:p>
            <a:pPr marL="457200" indent="-457200">
              <a:buAutoNum type="arabicPeriod"/>
            </a:pPr>
            <a:r>
              <a:rPr lang="pl-PL" sz="2400" dirty="0"/>
              <a:t>W klasie </a:t>
            </a:r>
            <a:r>
              <a:rPr lang="pl-PL" sz="2400" dirty="0" smtClean="0"/>
              <a:t>Punkt3D </a:t>
            </a:r>
            <a:r>
              <a:rPr lang="pl-PL" sz="2400" dirty="0"/>
              <a:t>utworzyć nową metodę </a:t>
            </a:r>
            <a:r>
              <a:rPr lang="pl-PL" sz="2400" dirty="0" err="1"/>
              <a:t>getType</a:t>
            </a:r>
            <a:r>
              <a:rPr lang="pl-PL" sz="2400" dirty="0"/>
              <a:t>() zwracającą String o wartości „</a:t>
            </a:r>
            <a:r>
              <a:rPr lang="pl-PL" sz="2400" dirty="0" smtClean="0"/>
              <a:t>Punkt3D</a:t>
            </a:r>
            <a:r>
              <a:rPr lang="pl-PL" sz="2400" dirty="0"/>
              <a:t>”.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W funkcji „</a:t>
            </a:r>
            <a:r>
              <a:rPr lang="pl-PL" sz="2400" dirty="0" err="1" smtClean="0"/>
              <a:t>main</a:t>
            </a:r>
            <a:r>
              <a:rPr lang="pl-PL" sz="2400" dirty="0" smtClean="0"/>
              <a:t>” w klasie Punkt3D utworzyć referencję na obiekt klasy Punkt.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Przypisać do niej nowo utworzony obiekt klasy Punkt3D.</a:t>
            </a:r>
          </a:p>
          <a:p>
            <a:pPr marL="457200" indent="-457200">
              <a:buAutoNum type="arabicPeriod"/>
            </a:pPr>
            <a:r>
              <a:rPr lang="pl-PL" sz="2400" dirty="0" smtClean="0"/>
              <a:t>Wypisać na ekranie </a:t>
            </a:r>
            <a:r>
              <a:rPr lang="pl-PL" sz="2400" dirty="0" smtClean="0"/>
              <a:t>wynik wy</a:t>
            </a:r>
            <a:r>
              <a:rPr lang="pl-PL" sz="2400" dirty="0" smtClean="0"/>
              <a:t>wołania na </a:t>
            </a:r>
            <a:r>
              <a:rPr lang="pl-PL" sz="2400" dirty="0" smtClean="0"/>
              <a:t>referencji metody </a:t>
            </a:r>
            <a:r>
              <a:rPr lang="pl-PL" sz="2400" dirty="0" err="1" smtClean="0"/>
              <a:t>getType</a:t>
            </a:r>
            <a:r>
              <a:rPr lang="pl-PL" sz="2400" dirty="0" smtClean="0"/>
              <a:t>().</a:t>
            </a:r>
          </a:p>
          <a:p>
            <a:pPr marL="457200" indent="-457200">
              <a:buAutoNum type="arabicPeriod"/>
            </a:pPr>
            <a:endParaRPr lang="pl-PL" sz="2400" dirty="0"/>
          </a:p>
          <a:p>
            <a:r>
              <a:rPr lang="pl-PL" sz="2000" dirty="0" smtClean="0"/>
              <a:t>Polimorfizm dynamiczny polega na tym, że Java Virtual Machine (JVM) wykrywa </a:t>
            </a:r>
          </a:p>
          <a:p>
            <a:r>
              <a:rPr lang="pl-PL" sz="2000" dirty="0" smtClean="0"/>
              <a:t>w czasie wykonania właściwe metody do wykonania w przypadku gdy klasa potomna </a:t>
            </a:r>
          </a:p>
          <a:p>
            <a:r>
              <a:rPr lang="pl-PL" sz="2000" dirty="0" smtClean="0"/>
              <a:t>jest przypisana do referencji na obiekt klasy bazowej. </a:t>
            </a:r>
          </a:p>
          <a:p>
            <a:r>
              <a:rPr lang="pl-PL" sz="2000" dirty="0" smtClean="0"/>
              <a:t>Jest to konieczne ponieważ klasa potomna może nadpisać cześć lub wszystkie metody klasy bazowej.</a:t>
            </a:r>
            <a:endParaRPr lang="pl-PL" sz="20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496518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Varargs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136478" y="1201003"/>
            <a:ext cx="118053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Specyficzny sposób przekazywania parametrów do funkcji, kiedy znamy typ parametru, a chcemy pozostawić w dowolności liczbę tych parametrów, tzn. w jednym miejscu wywołamy funkcję z 2 parametrami, w innym z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Definicja funkcji:</a:t>
            </a:r>
          </a:p>
          <a:p>
            <a:r>
              <a:rPr lang="pl-PL" sz="2800" dirty="0"/>
              <a:t>	public String </a:t>
            </a:r>
            <a:r>
              <a:rPr lang="pl-PL" sz="2800" dirty="0" err="1"/>
              <a:t>concat</a:t>
            </a:r>
            <a:r>
              <a:rPr lang="pl-PL" sz="2800" dirty="0"/>
              <a:t>(</a:t>
            </a:r>
            <a:r>
              <a:rPr lang="pl-PL" sz="2800" dirty="0" err="1"/>
              <a:t>int</a:t>
            </a:r>
            <a:r>
              <a:rPr lang="pl-PL" sz="2800" dirty="0"/>
              <a:t> </a:t>
            </a:r>
            <a:r>
              <a:rPr lang="pl-PL" sz="2800" dirty="0" err="1"/>
              <a:t>numberPrefix</a:t>
            </a:r>
            <a:r>
              <a:rPr lang="pl-PL" sz="2800" dirty="0"/>
              <a:t>, String… </a:t>
            </a:r>
            <a:r>
              <a:rPr lang="pl-PL" sz="2800" dirty="0" err="1"/>
              <a:t>others</a:t>
            </a:r>
            <a:r>
              <a:rPr lang="pl-PL" sz="2800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Operator … wskazuje że funkcja przyjmie dowolną wartość obiektów String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Varargs</a:t>
            </a:r>
            <a:r>
              <a:rPr lang="pl-PL" sz="2800" dirty="0"/>
              <a:t> zawsze jest ostatnim parametrem funkcji 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W ciele funkcji </a:t>
            </a:r>
            <a:r>
              <a:rPr lang="pl-PL" sz="2800" dirty="0" err="1"/>
              <a:t>varargs</a:t>
            </a:r>
            <a:r>
              <a:rPr lang="pl-PL" sz="2800" dirty="0"/>
              <a:t> traktujemy jako tablicę typu określonego przed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Wywołanie funkcji:	</a:t>
            </a:r>
          </a:p>
          <a:p>
            <a:r>
              <a:rPr lang="pl-PL" sz="2800" dirty="0"/>
              <a:t>	</a:t>
            </a:r>
            <a:r>
              <a:rPr lang="pl-PL" sz="2800" dirty="0" err="1"/>
              <a:t>concat</a:t>
            </a:r>
            <a:r>
              <a:rPr lang="pl-PL" sz="2800" dirty="0"/>
              <a:t>(1, ”Kot”, ”Pies”, ”Mysz”);</a:t>
            </a:r>
          </a:p>
          <a:p>
            <a:pPr algn="ctr"/>
            <a:endParaRPr lang="pl-PL" sz="2800" b="1" dirty="0"/>
          </a:p>
          <a:p>
            <a:pPr algn="ctr"/>
            <a:r>
              <a:rPr lang="pl-PL" sz="2800" b="1" dirty="0"/>
              <a:t>Najpopularniejszym przykładem </a:t>
            </a:r>
            <a:r>
              <a:rPr lang="pl-PL" sz="2800" b="1" dirty="0" err="1"/>
              <a:t>varags</a:t>
            </a:r>
            <a:r>
              <a:rPr lang="pl-PL" sz="2800" b="1" dirty="0"/>
              <a:t>  jest parametr w funkcji </a:t>
            </a:r>
            <a:r>
              <a:rPr lang="pl-PL" sz="2800" b="1" dirty="0" err="1"/>
              <a:t>main</a:t>
            </a:r>
            <a:r>
              <a:rPr lang="pl-PL" sz="2800" b="1" dirty="0"/>
              <a:t>.</a:t>
            </a:r>
          </a:p>
          <a:p>
            <a:endParaRPr lang="pl-PL" sz="28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459636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08" y="1112108"/>
            <a:ext cx="11368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Interfejs reprezentuje listę </a:t>
            </a:r>
            <a:r>
              <a:rPr lang="pl-PL" sz="2800" dirty="0" err="1"/>
              <a:t>zachowań</a:t>
            </a:r>
            <a:r>
              <a:rPr lang="pl-PL" sz="2800" dirty="0"/>
              <a:t> obiektu (tylko ich definicje, bez implementacji!)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Interfejs może posiadać stałe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Interfejs nie posiada stanu!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Nie można utworzyć instancji interfejsu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Interfejs nie posiada implementacji metod (odstępstwem są domyślne implementacje wprowadzone w Javie 8).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Klasa może implementować interfejs – nie rozszerzać (nie używamy </a:t>
            </a:r>
            <a:r>
              <a:rPr lang="pl-PL" sz="2800" dirty="0" err="1"/>
              <a:t>extends</a:t>
            </a:r>
            <a:r>
              <a:rPr lang="pl-PL" sz="2800" dirty="0"/>
              <a:t> w stosunku do interfejsów).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Interfejs może rozszerzać inny interfejs (wtedy używamy </a:t>
            </a:r>
            <a:r>
              <a:rPr lang="pl-PL" sz="2800" dirty="0" err="1"/>
              <a:t>extends</a:t>
            </a:r>
            <a:r>
              <a:rPr lang="pl-PL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Klasa, która implementuje interfejs musi posiadać implementacje wszystkich metod zawartych w interfejsie !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64663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0941210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Interfejs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60789" y="1373718"/>
            <a:ext cx="699710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Definicja interfejsu jest podobna do definicji klasy, słowo kluczowe </a:t>
            </a:r>
            <a:r>
              <a:rPr lang="pl-PL" sz="1600" dirty="0" err="1"/>
              <a:t>class</a:t>
            </a:r>
            <a:endParaRPr lang="pl-PL" sz="1600" dirty="0"/>
          </a:p>
          <a:p>
            <a:r>
              <a:rPr lang="pl-PL" sz="1600" dirty="0"/>
              <a:t>zostaje zastąpione przez </a:t>
            </a:r>
            <a:r>
              <a:rPr lang="pl-PL" sz="1600" dirty="0" err="1"/>
              <a:t>interface</a:t>
            </a:r>
            <a:r>
              <a:rPr lang="pl-PL" sz="1600" dirty="0"/>
              <a:t>.</a:t>
            </a:r>
          </a:p>
          <a:p>
            <a:endParaRPr lang="pl-PL" sz="1600" dirty="0"/>
          </a:p>
          <a:p>
            <a:r>
              <a:rPr lang="pl-PL" sz="1600" dirty="0"/>
              <a:t>Pierwsza metoda ma określony typ, nazwę i listę parametrów, ale nie posiada</a:t>
            </a:r>
          </a:p>
          <a:p>
            <a:r>
              <a:rPr lang="pl-PL" sz="1600" dirty="0"/>
              <a:t>ciała, które musi zostać zaimplementowane w klasie implementującej tej interfejs.</a:t>
            </a:r>
          </a:p>
          <a:p>
            <a:endParaRPr lang="pl-PL" sz="1600" dirty="0"/>
          </a:p>
          <a:p>
            <a:r>
              <a:rPr lang="pl-PL" sz="1600" dirty="0"/>
              <a:t>Druga metoda posiada domyślną implementację zwracającą pewną wartość.</a:t>
            </a:r>
          </a:p>
          <a:p>
            <a:r>
              <a:rPr lang="pl-PL" sz="1600" dirty="0"/>
              <a:t>Może być nadpisana w klasie implementującej interfejs.</a:t>
            </a:r>
          </a:p>
          <a:p>
            <a:r>
              <a:rPr lang="pl-PL" sz="1600" dirty="0"/>
              <a:t>Interfejs rozszerza inny interfejs.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0789" y="3692628"/>
            <a:ext cx="737150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Klasa implementuje podany interfejs, co oznacza że musi posiadać nadpisane</a:t>
            </a:r>
          </a:p>
          <a:p>
            <a:r>
              <a:rPr lang="pl-PL" sz="1600" dirty="0"/>
              <a:t>wszystkie funkcje interfejsu, które nie posiadają domyślnej implementacji.</a:t>
            </a:r>
          </a:p>
          <a:p>
            <a:endParaRPr lang="pl-PL" sz="1600" dirty="0"/>
          </a:p>
          <a:p>
            <a:r>
              <a:rPr lang="pl-PL" sz="1600" dirty="0"/>
              <a:t>Dodatkowo nadpisana została metoda </a:t>
            </a:r>
            <a:r>
              <a:rPr lang="pl-PL" sz="1600" dirty="0" err="1"/>
              <a:t>getCity</a:t>
            </a:r>
            <a:r>
              <a:rPr lang="pl-PL" sz="1600" dirty="0"/>
              <a:t>(), która w wypadku wywołania</a:t>
            </a:r>
          </a:p>
          <a:p>
            <a:r>
              <a:rPr lang="pl-PL" sz="1600" dirty="0"/>
              <a:t>metody na instancji tego typu spowoduje zwrócenie wartości </a:t>
            </a:r>
            <a:r>
              <a:rPr lang="pl-PL" sz="1600" dirty="0" err="1"/>
              <a:t>Torum</a:t>
            </a:r>
            <a:r>
              <a:rPr lang="pl-PL" sz="1600" dirty="0"/>
              <a:t> zamiast </a:t>
            </a:r>
          </a:p>
          <a:p>
            <a:r>
              <a:rPr lang="pl-PL" sz="1600" dirty="0"/>
              <a:t>Honolulu</a:t>
            </a:r>
          </a:p>
          <a:p>
            <a:endParaRPr lang="pl-PL" dirty="0"/>
          </a:p>
          <a:p>
            <a:r>
              <a:rPr lang="pl-PL" b="1" dirty="0"/>
              <a:t>Zadanie: </a:t>
            </a:r>
            <a:r>
              <a:rPr lang="pl-PL" dirty="0"/>
              <a:t>Utwórz interfejs zawierający zbiór </a:t>
            </a:r>
            <a:r>
              <a:rPr lang="pl-PL" dirty="0" err="1"/>
              <a:t>zachowań</a:t>
            </a:r>
            <a:r>
              <a:rPr lang="pl-PL" dirty="0"/>
              <a:t> klasy z poprzedniego</a:t>
            </a:r>
          </a:p>
          <a:p>
            <a:r>
              <a:rPr lang="pl-PL" dirty="0"/>
              <a:t>zadania. Utwórz chociaż jedną metodą z domyślną implementacją.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7" y="1373718"/>
            <a:ext cx="4319338" cy="2120272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7" y="3551237"/>
            <a:ext cx="4280436" cy="2208213"/>
          </a:xfrm>
          <a:prstGeom prst="rect">
            <a:avLst/>
          </a:prstGeom>
        </p:spPr>
      </p:pic>
      <p:sp>
        <p:nvSpPr>
          <p:cNvPr id="9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8515" y="6353479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4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835436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Klasy abstrakcyjne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08" y="1112108"/>
            <a:ext cx="113682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Klasa abstrakcyjna może posiadać stan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Nie można utworzyć instancji klasy abstrakcyjnej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Klasa abstrakcyjna może posiadać część metod zaimplementowanych, a część znanych tylko z sygnatury jak w przypadku interfejsu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Klasa może rozszerzać klasę abstrakcyjną (poprzez </a:t>
            </a:r>
            <a:r>
              <a:rPr lang="pl-PL" sz="2800" dirty="0" err="1"/>
              <a:t>extends</a:t>
            </a:r>
            <a:r>
              <a:rPr lang="pl-PL" sz="2800" dirty="0"/>
              <a:t>), musi wtedy posiadać zaimplementowane wszystkie metody klasy abstrakcyjnej nie posiadające implementacji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Klasa abstrakcyjna może rozszerzać inną klasę (niekoniecznie abstrakcyjną) lub implementować interfejs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Dobrym zwyczajem jest rozpoczynanie nazwy klasy abstrakcyjnej od słówka </a:t>
            </a:r>
            <a:r>
              <a:rPr lang="pl-PL" sz="2800" dirty="0" err="1"/>
              <a:t>Abstract</a:t>
            </a:r>
            <a:endParaRPr lang="pl-PL" sz="28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5157838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</p:spPr>
        <p:txBody>
          <a:bodyPr/>
          <a:lstStyle/>
          <a:p>
            <a:r>
              <a:rPr lang="pl-PL" dirty="0"/>
              <a:t>Klasy abstrakcyjne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3978" y="1220741"/>
            <a:ext cx="6289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Definicja klasy abstrakcyjnej od definicji klasy różni się obecnością słówka kluczowego </a:t>
            </a:r>
            <a:r>
              <a:rPr lang="pl-PL" dirty="0" err="1"/>
              <a:t>abstract</a:t>
            </a:r>
            <a:r>
              <a:rPr lang="pl-PL" dirty="0"/>
              <a:t>.</a:t>
            </a:r>
          </a:p>
          <a:p>
            <a:r>
              <a:rPr lang="pl-PL" dirty="0"/>
              <a:t>Każda metoda, która ma zostać niezaimplementowana musi także w swojej sygnaturze posiadać słówko </a:t>
            </a:r>
            <a:r>
              <a:rPr lang="pl-PL" dirty="0" err="1"/>
              <a:t>abstract</a:t>
            </a:r>
            <a:r>
              <a:rPr lang="pl-PL" dirty="0"/>
              <a:t> oraz nie posiadać ciała.</a:t>
            </a:r>
          </a:p>
          <a:p>
            <a:r>
              <a:rPr lang="pl-PL" dirty="0"/>
              <a:t>Klasa abstrakcyjna może mieć stan.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0280" y="4190164"/>
            <a:ext cx="6833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Klasa rozszerzająca klasę abstrakcyjną posiada implementację abstrakcyjnej metody z klasy abstrakcyjnej oraz </a:t>
            </a:r>
            <a:r>
              <a:rPr lang="pl-PL" dirty="0" err="1"/>
              <a:t>implmentację</a:t>
            </a:r>
            <a:r>
              <a:rPr lang="pl-PL" dirty="0"/>
              <a:t> metody z interfejsu, który implementuje klasa abstrakcyjna!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95" y="1047566"/>
            <a:ext cx="3581400" cy="1880836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3267075"/>
            <a:ext cx="2470150" cy="2201222"/>
          </a:xfrm>
          <a:prstGeom prst="rect">
            <a:avLst/>
          </a:prstGeom>
        </p:spPr>
      </p:pic>
      <p:sp>
        <p:nvSpPr>
          <p:cNvPr id="9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64663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4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8237937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Markowski, </a:t>
            </a:r>
            <a:r>
              <a:rPr lang="en-US" dirty="0"/>
              <a:t>https://</a:t>
            </a:r>
            <a:r>
              <a:rPr lang="en-US" dirty="0" smtClean="0"/>
              <a:t>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0109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Markowski, 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389" y="1197032"/>
            <a:ext cx="102382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12. Składniki statyczne</a:t>
            </a:r>
            <a:endParaRPr lang="pl-PL" sz="2400" dirty="0"/>
          </a:p>
          <a:p>
            <a:r>
              <a:rPr lang="pl-PL" sz="2400" dirty="0" smtClean="0"/>
              <a:t>13. Słowo kluczowe „</a:t>
            </a:r>
            <a:r>
              <a:rPr lang="pl-PL" sz="2400" dirty="0" err="1" smtClean="0"/>
              <a:t>final</a:t>
            </a:r>
            <a:r>
              <a:rPr lang="pl-PL" sz="2400" dirty="0" smtClean="0"/>
              <a:t>”</a:t>
            </a:r>
          </a:p>
          <a:p>
            <a:r>
              <a:rPr lang="pl-PL" sz="2400" dirty="0" smtClean="0"/>
              <a:t>14. Typy danych (rozszerzenie, konwersja)</a:t>
            </a:r>
          </a:p>
          <a:p>
            <a:r>
              <a:rPr lang="pl-PL" sz="2400" dirty="0" smtClean="0"/>
              <a:t>15. Typ String</a:t>
            </a:r>
          </a:p>
          <a:p>
            <a:r>
              <a:rPr lang="pl-PL" sz="2400" dirty="0" smtClean="0"/>
              <a:t>16. </a:t>
            </a:r>
            <a:r>
              <a:rPr lang="pl-PL" sz="2400" dirty="0"/>
              <a:t>Typ </a:t>
            </a:r>
            <a:r>
              <a:rPr lang="pl-PL" sz="2400" dirty="0" smtClean="0"/>
              <a:t>wyliczeniowy</a:t>
            </a:r>
          </a:p>
          <a:p>
            <a:r>
              <a:rPr lang="pl-PL" sz="2400" dirty="0" smtClean="0"/>
              <a:t>18. Klasa Object</a:t>
            </a:r>
          </a:p>
          <a:p>
            <a:r>
              <a:rPr lang="pl-PL" sz="2400" dirty="0" smtClean="0"/>
              <a:t>19. </a:t>
            </a:r>
            <a:r>
              <a:rPr lang="pl-PL" sz="2400" dirty="0" err="1" smtClean="0"/>
              <a:t>HashCode</a:t>
            </a:r>
            <a:r>
              <a:rPr lang="pl-PL" sz="2400" dirty="0" smtClean="0"/>
              <a:t> i </a:t>
            </a:r>
            <a:r>
              <a:rPr lang="pl-PL" sz="2400" dirty="0" err="1" smtClean="0"/>
              <a:t>Equals</a:t>
            </a:r>
            <a:endParaRPr lang="pl-PL" sz="2400" dirty="0"/>
          </a:p>
          <a:p>
            <a:endParaRPr lang="pl-PL" sz="2400" dirty="0" smtClean="0"/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18426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w języku Java – </a:t>
            </a:r>
            <a:r>
              <a:rPr lang="pl-PL" dirty="0" err="1"/>
              <a:t>static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172995" y="963039"/>
            <a:ext cx="1219622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Omawiany do tej pory stan klasy jest charakterystyczny dla danej</a:t>
            </a:r>
          </a:p>
          <a:p>
            <a:r>
              <a:rPr lang="pl-PL" sz="3200" dirty="0"/>
              <a:t>instancji klasy (rozmiar grupy charakterystyczny dla grupy)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Język Java pozwala na definiowanie pól w klasie, które będą</a:t>
            </a:r>
          </a:p>
          <a:p>
            <a:r>
              <a:rPr lang="pl-PL" sz="3200" dirty="0"/>
              <a:t>współdzielone przez wszystkie instancje. Wartość takiego pola </a:t>
            </a:r>
          </a:p>
          <a:p>
            <a:r>
              <a:rPr lang="pl-PL" sz="3200" dirty="0"/>
              <a:t>zmieniona w ramach jednego obiektu, spowoduje zmianę w pozostałych</a:t>
            </a:r>
          </a:p>
          <a:p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Pole statyczne nie jest powiązane z konkretną instancją klasy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Pole statyczne tworzymy poprzez dodanie słówka kluczowego </a:t>
            </a:r>
            <a:r>
              <a:rPr lang="pl-PL" sz="3200" dirty="0" err="1"/>
              <a:t>static</a:t>
            </a:r>
            <a:r>
              <a:rPr lang="pl-PL" sz="3200" dirty="0"/>
              <a:t> </a:t>
            </a:r>
          </a:p>
          <a:p>
            <a:r>
              <a:rPr lang="pl-PL" sz="3200" dirty="0"/>
              <a:t>w definicji pola: </a:t>
            </a:r>
            <a:r>
              <a:rPr lang="pl-PL" sz="3200" dirty="0" err="1"/>
              <a:t>private</a:t>
            </a:r>
            <a:r>
              <a:rPr lang="pl-PL" sz="3200" dirty="0"/>
              <a:t> </a:t>
            </a:r>
            <a:r>
              <a:rPr lang="pl-PL" sz="3200" dirty="0" err="1"/>
              <a:t>static</a:t>
            </a:r>
            <a:r>
              <a:rPr lang="pl-PL" sz="3200" dirty="0"/>
              <a:t> String </a:t>
            </a:r>
            <a:r>
              <a:rPr lang="pl-PL" sz="3200" dirty="0" err="1"/>
              <a:t>trainingName</a:t>
            </a:r>
            <a:r>
              <a:rPr lang="pl-PL" sz="3200" dirty="0"/>
              <a:t>; 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4488856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Static</a:t>
            </a:r>
            <a:r>
              <a:rPr lang="pl-PL" dirty="0"/>
              <a:t> - przykład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90488" y="1058764"/>
            <a:ext cx="6703758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class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Test{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static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void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zwieksz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</a:t>
            </a:r>
            <a:r>
              <a:rPr kumimoji="0" lang="pl-PL" altLang="pl-PL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liczba){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liczba++;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0488" y="3308925"/>
            <a:ext cx="713656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class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Main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</a:t>
            </a:r>
            <a:r>
              <a:rPr kumimoji="0" lang="pl-PL" altLang="pl-PL" sz="24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public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static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void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main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(String[] </a:t>
            </a:r>
            <a:r>
              <a:rPr kumimoji="0" lang="pl-PL" altLang="pl-PL" sz="24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args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24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int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a = 5;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24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Test.zwieksz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(a);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    </a:t>
            </a:r>
            <a:r>
              <a:rPr kumimoji="0" lang="pl-PL" altLang="pl-PL" sz="24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(a);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8449408" y="1266092"/>
            <a:ext cx="312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Przykłady należy przepisywać i sprawdzać ich działanie. Nie polecam kopiowania kodu. </a:t>
            </a:r>
          </a:p>
        </p:txBody>
      </p:sp>
      <p:sp>
        <p:nvSpPr>
          <p:cNvPr id="7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34121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Kod źródłowy </a:t>
            </a:r>
            <a:r>
              <a:rPr lang="pl-PL" dirty="0" smtClean="0"/>
              <a:t>- przykład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</a:t>
            </a:r>
            <a:r>
              <a:rPr lang="pl-PL" dirty="0" smtClean="0"/>
              <a:t>Markowski, </a:t>
            </a:r>
            <a:r>
              <a:rPr lang="en-US" dirty="0"/>
              <a:t>https://www.linkedin.com/in/markowskipawel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682" y="1266533"/>
            <a:ext cx="111481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class Hello {</a:t>
            </a:r>
          </a:p>
          <a:p>
            <a:r>
              <a:rPr lang="en-US" sz="3200" dirty="0"/>
              <a:t>    public static void main(String[]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r>
              <a:rPr lang="en-US" sz="3200" dirty="0"/>
              <a:t>        </a:t>
            </a:r>
            <a:r>
              <a:rPr lang="en-US" sz="3200" dirty="0" err="1"/>
              <a:t>System.out.println</a:t>
            </a:r>
            <a:r>
              <a:rPr lang="en-US" sz="3200" dirty="0"/>
              <a:t>("Hello World!"); // Prints the string to the console.</a:t>
            </a:r>
          </a:p>
          <a:p>
            <a:r>
              <a:rPr lang="en-US" sz="3200" dirty="0"/>
              <a:t>    }</a:t>
            </a:r>
          </a:p>
          <a:p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827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w języku Java – </a:t>
            </a:r>
            <a:r>
              <a:rPr lang="pl-PL" dirty="0" err="1"/>
              <a:t>static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172995" y="963039"/>
            <a:ext cx="1148192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Podobnie jak stan klasy tak jego zachowania, także są powiązane </a:t>
            </a:r>
          </a:p>
          <a:p>
            <a:r>
              <a:rPr lang="pl-PL" sz="3200" dirty="0"/>
              <a:t>z konkretną instancją klasy.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Metody statyczne pozwalają na wykonanie funkcji, nie tworząc</a:t>
            </a:r>
          </a:p>
          <a:p>
            <a:r>
              <a:rPr lang="pl-PL" sz="3200" dirty="0"/>
              <a:t>instancji klasy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Metody statyczne nie mogą korzystać z niestatycznych </a:t>
            </a:r>
            <a:r>
              <a:rPr lang="pl-PL" sz="3200" dirty="0" err="1"/>
              <a:t>zachowań</a:t>
            </a:r>
            <a:r>
              <a:rPr lang="pl-PL" sz="3200" dirty="0"/>
              <a:t> </a:t>
            </a:r>
          </a:p>
          <a:p>
            <a:r>
              <a:rPr lang="pl-PL" sz="3200" dirty="0"/>
              <a:t>i stanu klasy (nie są wywoływane w kontekście konkretnej instancji).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Elementy statyczne </a:t>
            </a:r>
            <a:r>
              <a:rPr lang="pl-PL" sz="3200" dirty="0" smtClean="0"/>
              <a:t>kodu </a:t>
            </a:r>
            <a:r>
              <a:rPr lang="pl-PL" sz="3200" dirty="0"/>
              <a:t>mogą być wywoływane </a:t>
            </a:r>
          </a:p>
          <a:p>
            <a:r>
              <a:rPr lang="pl-PL" sz="3200" dirty="0"/>
              <a:t>z niestatycznej funkcji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Dostęp do statycznych elementów można uzyskać poprzez obiekt</a:t>
            </a:r>
          </a:p>
          <a:p>
            <a:r>
              <a:rPr lang="pl-PL" sz="3200" dirty="0"/>
              <a:t>lub bezpośrednio po odwołaniu do nazwy klasy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661865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w języku Java – </a:t>
            </a:r>
            <a:r>
              <a:rPr lang="pl-PL" dirty="0" err="1"/>
              <a:t>final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172995" y="963039"/>
            <a:ext cx="121483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Słówko kluczowe </a:t>
            </a:r>
            <a:r>
              <a:rPr lang="pl-PL" sz="3200" dirty="0" err="1"/>
              <a:t>final</a:t>
            </a:r>
            <a:r>
              <a:rPr lang="pl-PL" sz="3200" dirty="0"/>
              <a:t> zależnie od użycia może mieć różny kontekst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Dla klas – oznacza, że klasa ta nie może zostać rozszerzona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Dla metod – oznacza, że dana metoda nie może zostać nadpisana </a:t>
            </a:r>
          </a:p>
          <a:p>
            <a:r>
              <a:rPr lang="pl-PL" sz="3200" dirty="0"/>
              <a:t>w klasie dziedziczącej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Dla pól – oznacza, że obiekt przypisany do tej referencji nie zmieni się</a:t>
            </a:r>
          </a:p>
          <a:p>
            <a:r>
              <a:rPr lang="pl-PL" sz="3200" dirty="0"/>
              <a:t>w cyklu życia obiektu (co nie oznacza że stan obiektu na jaki wskazuje </a:t>
            </a:r>
          </a:p>
          <a:p>
            <a:r>
              <a:rPr lang="pl-PL" sz="3200" dirty="0"/>
              <a:t>referencja nie może się zmienić ! 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Połączenie słówek </a:t>
            </a:r>
            <a:r>
              <a:rPr lang="pl-PL" sz="3200" dirty="0" err="1"/>
              <a:t>final</a:t>
            </a:r>
            <a:r>
              <a:rPr lang="pl-PL" sz="3200" dirty="0"/>
              <a:t> i </a:t>
            </a:r>
            <a:r>
              <a:rPr lang="pl-PL" sz="3200" dirty="0" err="1"/>
              <a:t>static</a:t>
            </a:r>
            <a:r>
              <a:rPr lang="pl-PL" sz="3200" dirty="0"/>
              <a:t> powoduje powstanie </a:t>
            </a:r>
            <a:r>
              <a:rPr lang="pl-PL" sz="3200" b="1" i="1" dirty="0"/>
              <a:t>stałej.</a:t>
            </a:r>
          </a:p>
          <a:p>
            <a:r>
              <a:rPr lang="pl-PL" sz="3200" dirty="0" err="1"/>
              <a:t>private</a:t>
            </a:r>
            <a:r>
              <a:rPr lang="pl-PL" sz="3200" dirty="0"/>
              <a:t> </a:t>
            </a:r>
            <a:r>
              <a:rPr lang="pl-PL" sz="3200" dirty="0" err="1"/>
              <a:t>static</a:t>
            </a:r>
            <a:r>
              <a:rPr lang="pl-PL" sz="3200" dirty="0"/>
              <a:t> </a:t>
            </a:r>
            <a:r>
              <a:rPr lang="pl-PL" sz="3200" dirty="0" err="1"/>
              <a:t>final</a:t>
            </a:r>
            <a:r>
              <a:rPr lang="pl-PL" sz="3200" dirty="0"/>
              <a:t> String POLISH_PHONE_CODE=„0048”;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40077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danych w Javie – rozszerzenie </a:t>
            </a:r>
          </a:p>
        </p:txBody>
      </p:sp>
      <p:sp>
        <p:nvSpPr>
          <p:cNvPr id="7" name="object 3"/>
          <p:cNvSpPr txBox="1"/>
          <p:nvPr/>
        </p:nvSpPr>
        <p:spPr>
          <a:xfrm>
            <a:off x="2082801" y="992627"/>
            <a:ext cx="3088005" cy="44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155" dirty="0">
                <a:solidFill>
                  <a:srgbClr val="515151"/>
                </a:solidFill>
                <a:latin typeface="Calibri"/>
                <a:cs typeface="Calibri"/>
              </a:rPr>
              <a:t>T</a:t>
            </a:r>
            <a:r>
              <a:rPr sz="3300" dirty="0">
                <a:solidFill>
                  <a:srgbClr val="515151"/>
                </a:solidFill>
                <a:latin typeface="Calibri"/>
                <a:cs typeface="Calibri"/>
              </a:rPr>
              <a:t>y</a:t>
            </a:r>
            <a:r>
              <a:rPr sz="3300" spc="-15" dirty="0">
                <a:solidFill>
                  <a:srgbClr val="515151"/>
                </a:solidFill>
                <a:latin typeface="Calibri"/>
                <a:cs typeface="Calibri"/>
              </a:rPr>
              <a:t>p</a:t>
            </a:r>
            <a:r>
              <a:rPr sz="3300" dirty="0">
                <a:solidFill>
                  <a:srgbClr val="515151"/>
                </a:solidFill>
                <a:latin typeface="Calibri"/>
                <a:cs typeface="Calibri"/>
              </a:rPr>
              <a:t>y</a:t>
            </a:r>
            <a:r>
              <a:rPr sz="3300" spc="-8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515151"/>
                </a:solidFill>
                <a:latin typeface="Calibri"/>
                <a:cs typeface="Calibri"/>
              </a:rPr>
              <a:t>p</a:t>
            </a:r>
            <a:r>
              <a:rPr sz="3300" spc="-5" dirty="0">
                <a:solidFill>
                  <a:srgbClr val="515151"/>
                </a:solidFill>
                <a:latin typeface="Calibri"/>
                <a:cs typeface="Calibri"/>
              </a:rPr>
              <a:t>o</a:t>
            </a:r>
            <a:r>
              <a:rPr sz="3300" dirty="0">
                <a:solidFill>
                  <a:srgbClr val="515151"/>
                </a:solidFill>
                <a:latin typeface="Calibri"/>
                <a:cs typeface="Calibri"/>
              </a:rPr>
              <a:t>d</a:t>
            </a:r>
            <a:r>
              <a:rPr sz="3300" spc="-40" dirty="0">
                <a:solidFill>
                  <a:srgbClr val="515151"/>
                </a:solidFill>
                <a:latin typeface="Calibri"/>
                <a:cs typeface="Calibri"/>
              </a:rPr>
              <a:t>st</a:t>
            </a:r>
            <a:r>
              <a:rPr sz="3300" spc="-25" dirty="0">
                <a:solidFill>
                  <a:srgbClr val="515151"/>
                </a:solidFill>
                <a:latin typeface="Calibri"/>
                <a:cs typeface="Calibri"/>
              </a:rPr>
              <a:t>a</a:t>
            </a:r>
            <a:r>
              <a:rPr sz="3300" spc="-30" dirty="0">
                <a:solidFill>
                  <a:srgbClr val="515151"/>
                </a:solidFill>
                <a:latin typeface="Calibri"/>
                <a:cs typeface="Calibri"/>
              </a:rPr>
              <a:t>w</a:t>
            </a:r>
            <a:r>
              <a:rPr sz="3300" spc="-15" dirty="0">
                <a:solidFill>
                  <a:srgbClr val="515151"/>
                </a:solidFill>
                <a:latin typeface="Calibri"/>
                <a:cs typeface="Calibri"/>
              </a:rPr>
              <a:t>o</a:t>
            </a:r>
            <a:r>
              <a:rPr sz="3300" spc="-30" dirty="0">
                <a:solidFill>
                  <a:srgbClr val="515151"/>
                </a:solidFill>
                <a:latin typeface="Calibri"/>
                <a:cs typeface="Calibri"/>
              </a:rPr>
              <a:t>w</a:t>
            </a:r>
            <a:r>
              <a:rPr sz="3300" dirty="0">
                <a:solidFill>
                  <a:srgbClr val="515151"/>
                </a:solidFill>
                <a:latin typeface="Calibri"/>
                <a:cs typeface="Calibri"/>
              </a:rPr>
              <a:t>e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1304494" y="2080508"/>
            <a:ext cx="1453515" cy="394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825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3825" spc="195" baseline="1089" dirty="0">
                <a:solidFill>
                  <a:srgbClr val="515151"/>
                </a:solidFill>
                <a:latin typeface="Arial"/>
                <a:cs typeface="Arial"/>
              </a:rPr>
              <a:t>byte</a:t>
            </a:r>
            <a:endParaRPr sz="3825" baseline="1089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825" spc="1237" baseline="1089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160" dirty="0">
                <a:solidFill>
                  <a:srgbClr val="515151"/>
                </a:solidFill>
                <a:latin typeface="Arial"/>
                <a:cs typeface="Arial"/>
              </a:rPr>
              <a:t>sho</a:t>
            </a:r>
            <a:r>
              <a:rPr sz="2550" spc="145" dirty="0">
                <a:solidFill>
                  <a:srgbClr val="515151"/>
                </a:solidFill>
                <a:latin typeface="Arial"/>
                <a:cs typeface="Arial"/>
              </a:rPr>
              <a:t>r</a:t>
            </a:r>
            <a:r>
              <a:rPr sz="2550" spc="315" dirty="0">
                <a:solidFill>
                  <a:srgbClr val="515151"/>
                </a:solidFill>
                <a:latin typeface="Arial"/>
                <a:cs typeface="Arial"/>
              </a:rPr>
              <a:t>t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550" spc="825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250" dirty="0">
                <a:solidFill>
                  <a:srgbClr val="515151"/>
                </a:solidFill>
                <a:latin typeface="Arial"/>
                <a:cs typeface="Arial"/>
              </a:rPr>
              <a:t>int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550" spc="825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95" dirty="0">
                <a:solidFill>
                  <a:srgbClr val="515151"/>
                </a:solidFill>
                <a:latin typeface="Arial"/>
                <a:cs typeface="Arial"/>
              </a:rPr>
              <a:t>long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550" spc="825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3825" spc="517" baseline="1089" dirty="0">
                <a:solidFill>
                  <a:srgbClr val="515151"/>
                </a:solidFill>
                <a:latin typeface="Arial"/>
                <a:cs typeface="Arial"/>
              </a:rPr>
              <a:t>f</a:t>
            </a:r>
            <a:r>
              <a:rPr sz="3825" spc="195" baseline="1089" dirty="0">
                <a:solidFill>
                  <a:srgbClr val="515151"/>
                </a:solidFill>
                <a:latin typeface="Arial"/>
                <a:cs typeface="Arial"/>
              </a:rPr>
              <a:t>loat</a:t>
            </a:r>
            <a:endParaRPr sz="3825" baseline="1089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50" spc="825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75" dirty="0">
                <a:solidFill>
                  <a:srgbClr val="515151"/>
                </a:solidFill>
                <a:latin typeface="Arial"/>
                <a:cs typeface="Arial"/>
              </a:rPr>
              <a:t>double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550" spc="825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50" dirty="0">
                <a:solidFill>
                  <a:srgbClr val="515151"/>
                </a:solidFill>
                <a:latin typeface="Arial"/>
                <a:cs typeface="Arial"/>
              </a:rPr>
              <a:t>boolean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550" spc="825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3825" baseline="1089" dirty="0">
                <a:solidFill>
                  <a:srgbClr val="515151"/>
                </a:solidFill>
                <a:latin typeface="Arial"/>
                <a:cs typeface="Arial"/>
              </a:rPr>
              <a:t>c</a:t>
            </a:r>
            <a:r>
              <a:rPr sz="3825" spc="330" baseline="1089" dirty="0">
                <a:solidFill>
                  <a:srgbClr val="515151"/>
                </a:solidFill>
                <a:latin typeface="Arial"/>
                <a:cs typeface="Arial"/>
              </a:rPr>
              <a:t>har</a:t>
            </a:r>
            <a:endParaRPr sz="3825" baseline="1089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825" spc="1237" baseline="1089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235" dirty="0">
                <a:solidFill>
                  <a:srgbClr val="515151"/>
                </a:solidFill>
                <a:latin typeface="Arial"/>
                <a:cs typeface="Arial"/>
              </a:rPr>
              <a:t>v</a:t>
            </a:r>
            <a:r>
              <a:rPr sz="2550" spc="110" dirty="0">
                <a:solidFill>
                  <a:srgbClr val="515151"/>
                </a:solidFill>
                <a:latin typeface="Arial"/>
                <a:cs typeface="Arial"/>
              </a:rPr>
              <a:t>oid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7200905" y="992627"/>
            <a:ext cx="2708275" cy="44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155" dirty="0">
                <a:solidFill>
                  <a:srgbClr val="515151"/>
                </a:solidFill>
                <a:latin typeface="Calibri"/>
                <a:cs typeface="Calibri"/>
              </a:rPr>
              <a:t>T</a:t>
            </a:r>
            <a:r>
              <a:rPr sz="3300" dirty="0">
                <a:solidFill>
                  <a:srgbClr val="515151"/>
                </a:solidFill>
                <a:latin typeface="Calibri"/>
                <a:cs typeface="Calibri"/>
              </a:rPr>
              <a:t>y</a:t>
            </a:r>
            <a:r>
              <a:rPr sz="3300" spc="-15" dirty="0">
                <a:solidFill>
                  <a:srgbClr val="515151"/>
                </a:solidFill>
                <a:latin typeface="Calibri"/>
                <a:cs typeface="Calibri"/>
              </a:rPr>
              <a:t>p</a:t>
            </a:r>
            <a:r>
              <a:rPr sz="3300" dirty="0">
                <a:solidFill>
                  <a:srgbClr val="515151"/>
                </a:solidFill>
                <a:latin typeface="Calibri"/>
                <a:cs typeface="Calibri"/>
              </a:rPr>
              <a:t>y</a:t>
            </a:r>
            <a:r>
              <a:rPr sz="3300" spc="-80" dirty="0">
                <a:solidFill>
                  <a:srgbClr val="515151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515151"/>
                </a:solidFill>
                <a:latin typeface="Calibri"/>
                <a:cs typeface="Calibri"/>
              </a:rPr>
              <a:t>o</a:t>
            </a:r>
            <a:r>
              <a:rPr sz="3300" dirty="0">
                <a:solidFill>
                  <a:srgbClr val="515151"/>
                </a:solidFill>
                <a:latin typeface="Calibri"/>
                <a:cs typeface="Calibri"/>
              </a:rPr>
              <a:t>bie</a:t>
            </a:r>
            <a:r>
              <a:rPr sz="3300" spc="-20" dirty="0">
                <a:solidFill>
                  <a:srgbClr val="515151"/>
                </a:solidFill>
                <a:latin typeface="Calibri"/>
                <a:cs typeface="Calibri"/>
              </a:rPr>
              <a:t>k</a:t>
            </a:r>
            <a:r>
              <a:rPr sz="3300" spc="-35" dirty="0">
                <a:solidFill>
                  <a:srgbClr val="515151"/>
                </a:solidFill>
                <a:latin typeface="Calibri"/>
                <a:cs typeface="Calibri"/>
              </a:rPr>
              <a:t>t</a:t>
            </a:r>
            <a:r>
              <a:rPr sz="3300" spc="-15" dirty="0">
                <a:solidFill>
                  <a:srgbClr val="515151"/>
                </a:solidFill>
                <a:latin typeface="Calibri"/>
                <a:cs typeface="Calibri"/>
              </a:rPr>
              <a:t>o</a:t>
            </a:r>
            <a:r>
              <a:rPr sz="3300" spc="-30" dirty="0">
                <a:solidFill>
                  <a:srgbClr val="515151"/>
                </a:solidFill>
                <a:latin typeface="Calibri"/>
                <a:cs typeface="Calibri"/>
              </a:rPr>
              <a:t>w</a:t>
            </a:r>
            <a:r>
              <a:rPr sz="3300" dirty="0">
                <a:solidFill>
                  <a:srgbClr val="515151"/>
                </a:solidFill>
                <a:latin typeface="Calibri"/>
                <a:cs typeface="Calibri"/>
              </a:rPr>
              <a:t>e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6238448" y="2080508"/>
            <a:ext cx="1816100" cy="394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780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3825" spc="225" baseline="1089" dirty="0">
                <a:solidFill>
                  <a:srgbClr val="515151"/>
                </a:solidFill>
                <a:latin typeface="Arial"/>
                <a:cs typeface="Arial"/>
              </a:rPr>
              <a:t>Byte</a:t>
            </a:r>
            <a:endParaRPr sz="3825" baseline="1089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825" spc="1170" baseline="1089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135" dirty="0">
                <a:solidFill>
                  <a:srgbClr val="515151"/>
                </a:solidFill>
                <a:latin typeface="Arial"/>
                <a:cs typeface="Arial"/>
              </a:rPr>
              <a:t>Sho</a:t>
            </a:r>
            <a:r>
              <a:rPr sz="2550" spc="120" dirty="0">
                <a:solidFill>
                  <a:srgbClr val="515151"/>
                </a:solidFill>
                <a:latin typeface="Arial"/>
                <a:cs typeface="Arial"/>
              </a:rPr>
              <a:t>r</a:t>
            </a:r>
            <a:r>
              <a:rPr sz="2550" spc="315" dirty="0">
                <a:solidFill>
                  <a:srgbClr val="515151"/>
                </a:solidFill>
                <a:latin typeface="Arial"/>
                <a:cs typeface="Arial"/>
              </a:rPr>
              <a:t>t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550" spc="780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135" dirty="0">
                <a:solidFill>
                  <a:srgbClr val="515151"/>
                </a:solidFill>
                <a:latin typeface="Arial"/>
                <a:cs typeface="Arial"/>
              </a:rPr>
              <a:t>Inte</a:t>
            </a:r>
            <a:r>
              <a:rPr sz="2550" spc="130" dirty="0">
                <a:solidFill>
                  <a:srgbClr val="515151"/>
                </a:solidFill>
                <a:latin typeface="Arial"/>
                <a:cs typeface="Arial"/>
              </a:rPr>
              <a:t>g</a:t>
            </a:r>
            <a:r>
              <a:rPr sz="2550" spc="170" dirty="0">
                <a:solidFill>
                  <a:srgbClr val="515151"/>
                </a:solidFill>
                <a:latin typeface="Arial"/>
                <a:cs typeface="Arial"/>
              </a:rPr>
              <a:t>er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550" spc="780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95" dirty="0">
                <a:solidFill>
                  <a:srgbClr val="515151"/>
                </a:solidFill>
                <a:latin typeface="Arial"/>
                <a:cs typeface="Arial"/>
              </a:rPr>
              <a:t>Long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550" spc="780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3825" spc="165" baseline="1089" dirty="0">
                <a:solidFill>
                  <a:srgbClr val="515151"/>
                </a:solidFill>
                <a:latin typeface="Arial"/>
                <a:cs typeface="Arial"/>
              </a:rPr>
              <a:t>Float</a:t>
            </a:r>
            <a:endParaRPr sz="3825" baseline="1089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50" spc="780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65" dirty="0">
                <a:solidFill>
                  <a:srgbClr val="515151"/>
                </a:solidFill>
                <a:latin typeface="Arial"/>
                <a:cs typeface="Arial"/>
              </a:rPr>
              <a:t>Double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550" spc="780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65" dirty="0">
                <a:solidFill>
                  <a:srgbClr val="515151"/>
                </a:solidFill>
                <a:latin typeface="Arial"/>
                <a:cs typeface="Arial"/>
              </a:rPr>
              <a:t>Boolean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550" spc="780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3825" spc="179" baseline="1089" dirty="0">
                <a:solidFill>
                  <a:srgbClr val="515151"/>
                </a:solidFill>
                <a:latin typeface="Arial"/>
                <a:cs typeface="Arial"/>
              </a:rPr>
              <a:t>Character</a:t>
            </a:r>
            <a:endParaRPr sz="3825" baseline="1089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825" spc="1170" baseline="1089" dirty="0">
                <a:solidFill>
                  <a:srgbClr val="515151"/>
                </a:solidFill>
                <a:latin typeface="Arial"/>
                <a:cs typeface="Arial"/>
              </a:rPr>
              <a:t>•</a:t>
            </a:r>
            <a:r>
              <a:rPr sz="2550" spc="-20" dirty="0">
                <a:solidFill>
                  <a:srgbClr val="515151"/>
                </a:solidFill>
                <a:latin typeface="Arial"/>
                <a:cs typeface="Arial"/>
              </a:rPr>
              <a:t>V</a:t>
            </a:r>
            <a:r>
              <a:rPr sz="2550" spc="110" dirty="0">
                <a:solidFill>
                  <a:srgbClr val="515151"/>
                </a:solidFill>
                <a:latin typeface="Arial"/>
                <a:cs typeface="Arial"/>
              </a:rPr>
              <a:t>oid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1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353099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danych - konwersje</a:t>
            </a:r>
          </a:p>
        </p:txBody>
      </p:sp>
      <p:sp>
        <p:nvSpPr>
          <p:cNvPr id="7" name="object 2"/>
          <p:cNvSpPr/>
          <p:nvPr/>
        </p:nvSpPr>
        <p:spPr>
          <a:xfrm>
            <a:off x="0" y="963046"/>
            <a:ext cx="12192000" cy="5895340"/>
          </a:xfrm>
          <a:custGeom>
            <a:avLst/>
            <a:gdLst/>
            <a:ahLst/>
            <a:cxnLst/>
            <a:rect l="l" t="t" r="r" b="b"/>
            <a:pathLst>
              <a:path w="12192000" h="5895340">
                <a:moveTo>
                  <a:pt x="0" y="5894953"/>
                </a:moveTo>
                <a:lnTo>
                  <a:pt x="12191999" y="5894953"/>
                </a:lnTo>
                <a:lnTo>
                  <a:pt x="12191999" y="0"/>
                </a:lnTo>
                <a:lnTo>
                  <a:pt x="0" y="0"/>
                </a:lnTo>
                <a:lnTo>
                  <a:pt x="0" y="5894953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2371368" y="3429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0940" y="0"/>
                </a:lnTo>
              </a:path>
            </a:pathLst>
          </a:custGeom>
          <a:ln w="380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3703258" y="33451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0"/>
                </a:moveTo>
                <a:lnTo>
                  <a:pt x="0" y="167639"/>
                </a:lnTo>
                <a:lnTo>
                  <a:pt x="167639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 txBox="1"/>
          <p:nvPr/>
        </p:nvSpPr>
        <p:spPr>
          <a:xfrm>
            <a:off x="1193797" y="3193397"/>
            <a:ext cx="106235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180" dirty="0">
                <a:solidFill>
                  <a:srgbClr val="515151"/>
                </a:solidFill>
                <a:latin typeface="Arial"/>
                <a:cs typeface="Arial"/>
              </a:rPr>
              <a:t>byte</a:t>
            </a:r>
            <a:endParaRPr sz="3900">
              <a:latin typeface="Arial"/>
              <a:cs typeface="Arial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3987803" y="3172869"/>
            <a:ext cx="141541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270" dirty="0">
                <a:solidFill>
                  <a:srgbClr val="515151"/>
                </a:solidFill>
                <a:latin typeface="Arial"/>
                <a:cs typeface="Arial"/>
              </a:rPr>
              <a:t>sho</a:t>
            </a:r>
            <a:r>
              <a:rPr sz="4200" spc="245" dirty="0">
                <a:solidFill>
                  <a:srgbClr val="515151"/>
                </a:solidFill>
                <a:latin typeface="Arial"/>
                <a:cs typeface="Arial"/>
              </a:rPr>
              <a:t>r</a:t>
            </a:r>
            <a:r>
              <a:rPr sz="4200" spc="525" dirty="0">
                <a:solidFill>
                  <a:srgbClr val="515151"/>
                </a:solidFill>
                <a:latin typeface="Arial"/>
                <a:cs typeface="Arial"/>
              </a:rPr>
              <a:t>t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6985005" y="3169054"/>
            <a:ext cx="77851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15" dirty="0">
                <a:solidFill>
                  <a:srgbClr val="515151"/>
                </a:solidFill>
                <a:latin typeface="Arial"/>
                <a:cs typeface="Arial"/>
              </a:rPr>
              <a:t>int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9436107" y="3161328"/>
            <a:ext cx="1151890" cy="577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spc="140" dirty="0">
                <a:solidFill>
                  <a:srgbClr val="515151"/>
                </a:solidFill>
                <a:latin typeface="Arial"/>
                <a:cs typeface="Arial"/>
              </a:rPr>
              <a:t>long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6845305" y="4923350"/>
            <a:ext cx="1159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25" dirty="0">
                <a:solidFill>
                  <a:srgbClr val="515151"/>
                </a:solidFill>
                <a:latin typeface="Arial"/>
                <a:cs typeface="Arial"/>
              </a:rPr>
              <a:t>f</a:t>
            </a:r>
            <a:r>
              <a:rPr sz="4000" spc="190" dirty="0">
                <a:solidFill>
                  <a:srgbClr val="515151"/>
                </a:solidFill>
                <a:latin typeface="Arial"/>
                <a:cs typeface="Arial"/>
              </a:rPr>
              <a:t>loat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9169406" y="4926101"/>
            <a:ext cx="167449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0" dirty="0">
                <a:solidFill>
                  <a:srgbClr val="515151"/>
                </a:solidFill>
                <a:latin typeface="Arial"/>
                <a:cs typeface="Arial"/>
              </a:rPr>
              <a:t>double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5403981" y="3429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0965" y="0"/>
                </a:lnTo>
              </a:path>
            </a:pathLst>
          </a:custGeom>
          <a:ln w="380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6735896" y="33451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0" y="167639"/>
                </a:lnTo>
                <a:lnTo>
                  <a:pt x="167639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/>
          <p:nvPr/>
        </p:nvSpPr>
        <p:spPr>
          <a:xfrm>
            <a:off x="7847227" y="3429000"/>
            <a:ext cx="1351280" cy="0"/>
          </a:xfrm>
          <a:custGeom>
            <a:avLst/>
            <a:gdLst/>
            <a:ahLst/>
            <a:cxnLst/>
            <a:rect l="l" t="t" r="r" b="b"/>
            <a:pathLst>
              <a:path w="1351279">
                <a:moveTo>
                  <a:pt x="0" y="0"/>
                </a:moveTo>
                <a:lnTo>
                  <a:pt x="1350965" y="0"/>
                </a:lnTo>
              </a:path>
            </a:pathLst>
          </a:custGeom>
          <a:ln w="380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>
            <a:off x="9179143" y="334517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0" y="167639"/>
                </a:lnTo>
                <a:lnTo>
                  <a:pt x="167639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/>
          <p:nvPr/>
        </p:nvSpPr>
        <p:spPr>
          <a:xfrm>
            <a:off x="8118988" y="5169789"/>
            <a:ext cx="807720" cy="0"/>
          </a:xfrm>
          <a:custGeom>
            <a:avLst/>
            <a:gdLst/>
            <a:ahLst/>
            <a:cxnLst/>
            <a:rect l="l" t="t" r="r" b="b"/>
            <a:pathLst>
              <a:path w="807720">
                <a:moveTo>
                  <a:pt x="0" y="0"/>
                </a:moveTo>
                <a:lnTo>
                  <a:pt x="807476" y="0"/>
                </a:lnTo>
              </a:path>
            </a:pathLst>
          </a:custGeom>
          <a:ln w="380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/>
          <p:cNvSpPr/>
          <p:nvPr/>
        </p:nvSpPr>
        <p:spPr>
          <a:xfrm>
            <a:off x="8907413" y="5085969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0"/>
                </a:moveTo>
                <a:lnTo>
                  <a:pt x="0" y="167639"/>
                </a:lnTo>
                <a:lnTo>
                  <a:pt x="167639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/>
          <p:cNvSpPr/>
          <p:nvPr/>
        </p:nvSpPr>
        <p:spPr>
          <a:xfrm>
            <a:off x="7377958" y="1885767"/>
            <a:ext cx="0" cy="1025525"/>
          </a:xfrm>
          <a:custGeom>
            <a:avLst/>
            <a:gdLst/>
            <a:ahLst/>
            <a:cxnLst/>
            <a:rect l="l" t="t" r="r" b="b"/>
            <a:pathLst>
              <a:path h="1025525">
                <a:moveTo>
                  <a:pt x="0" y="0"/>
                </a:moveTo>
                <a:lnTo>
                  <a:pt x="0" y="1025133"/>
                </a:lnTo>
              </a:path>
            </a:pathLst>
          </a:custGeom>
          <a:ln w="380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/>
          <p:cNvSpPr/>
          <p:nvPr/>
        </p:nvSpPr>
        <p:spPr>
          <a:xfrm>
            <a:off x="7294138" y="289185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0"/>
                </a:moveTo>
                <a:lnTo>
                  <a:pt x="0" y="0"/>
                </a:lnTo>
                <a:lnTo>
                  <a:pt x="8381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/>
          <p:cNvSpPr/>
          <p:nvPr/>
        </p:nvSpPr>
        <p:spPr>
          <a:xfrm>
            <a:off x="7375397" y="3718529"/>
            <a:ext cx="0" cy="1025525"/>
          </a:xfrm>
          <a:custGeom>
            <a:avLst/>
            <a:gdLst/>
            <a:ahLst/>
            <a:cxnLst/>
            <a:rect l="l" t="t" r="r" b="b"/>
            <a:pathLst>
              <a:path h="1025525">
                <a:moveTo>
                  <a:pt x="0" y="0"/>
                </a:moveTo>
                <a:lnTo>
                  <a:pt x="0" y="1025133"/>
                </a:lnTo>
              </a:path>
            </a:pathLst>
          </a:custGeom>
          <a:ln w="380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/>
          <p:cNvSpPr/>
          <p:nvPr/>
        </p:nvSpPr>
        <p:spPr>
          <a:xfrm>
            <a:off x="7291578" y="472460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0"/>
                </a:moveTo>
                <a:lnTo>
                  <a:pt x="0" y="0"/>
                </a:lnTo>
                <a:lnTo>
                  <a:pt x="8381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/>
          <p:cNvSpPr/>
          <p:nvPr/>
        </p:nvSpPr>
        <p:spPr>
          <a:xfrm>
            <a:off x="10010271" y="3718529"/>
            <a:ext cx="0" cy="1025525"/>
          </a:xfrm>
          <a:custGeom>
            <a:avLst/>
            <a:gdLst/>
            <a:ahLst/>
            <a:cxnLst/>
            <a:rect l="l" t="t" r="r" b="b"/>
            <a:pathLst>
              <a:path h="1025525">
                <a:moveTo>
                  <a:pt x="0" y="0"/>
                </a:moveTo>
                <a:lnTo>
                  <a:pt x="0" y="1025133"/>
                </a:lnTo>
              </a:path>
            </a:pathLst>
          </a:custGeom>
          <a:ln w="380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/>
          <p:cNvSpPr/>
          <p:nvPr/>
        </p:nvSpPr>
        <p:spPr>
          <a:xfrm>
            <a:off x="9926452" y="4724601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0"/>
                </a:moveTo>
                <a:lnTo>
                  <a:pt x="0" y="0"/>
                </a:lnTo>
                <a:lnTo>
                  <a:pt x="8381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/>
          <p:nvPr/>
        </p:nvSpPr>
        <p:spPr>
          <a:xfrm>
            <a:off x="7715036" y="3718529"/>
            <a:ext cx="1838960" cy="1113155"/>
          </a:xfrm>
          <a:custGeom>
            <a:avLst/>
            <a:gdLst/>
            <a:ahLst/>
            <a:cxnLst/>
            <a:rect l="l" t="t" r="r" b="b"/>
            <a:pathLst>
              <a:path w="1838959" h="1113154">
                <a:moveTo>
                  <a:pt x="0" y="0"/>
                </a:moveTo>
                <a:lnTo>
                  <a:pt x="1822368" y="1103001"/>
                </a:lnTo>
                <a:lnTo>
                  <a:pt x="1838675" y="1112870"/>
                </a:lnTo>
              </a:path>
            </a:pathLst>
          </a:custGeom>
          <a:ln w="380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9494001" y="4749832"/>
            <a:ext cx="187325" cy="158750"/>
          </a:xfrm>
          <a:custGeom>
            <a:avLst/>
            <a:gdLst/>
            <a:ahLst/>
            <a:cxnLst/>
            <a:rect l="l" t="t" r="r" b="b"/>
            <a:pathLst>
              <a:path w="187325" h="158750">
                <a:moveTo>
                  <a:pt x="86807" y="0"/>
                </a:moveTo>
                <a:lnTo>
                  <a:pt x="0" y="143411"/>
                </a:lnTo>
                <a:lnTo>
                  <a:pt x="186842" y="158508"/>
                </a:lnTo>
                <a:lnTo>
                  <a:pt x="86807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7840796" y="3718651"/>
            <a:ext cx="1821180" cy="1112520"/>
          </a:xfrm>
          <a:custGeom>
            <a:avLst/>
            <a:gdLst/>
            <a:ahLst/>
            <a:cxnLst/>
            <a:rect l="l" t="t" r="r" b="b"/>
            <a:pathLst>
              <a:path w="1821179" h="1112520">
                <a:moveTo>
                  <a:pt x="1821088" y="0"/>
                </a:moveTo>
                <a:lnTo>
                  <a:pt x="16245" y="1102260"/>
                </a:lnTo>
                <a:lnTo>
                  <a:pt x="0" y="1112190"/>
                </a:lnTo>
              </a:path>
            </a:pathLst>
          </a:custGeom>
          <a:ln w="38099">
            <a:solidFill>
              <a:srgbClr val="BE64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7714000" y="4749366"/>
            <a:ext cx="187325" cy="159385"/>
          </a:xfrm>
          <a:custGeom>
            <a:avLst/>
            <a:gdLst/>
            <a:ahLst/>
            <a:cxnLst/>
            <a:rect l="l" t="t" r="r" b="b"/>
            <a:pathLst>
              <a:path w="187325" h="159385">
                <a:moveTo>
                  <a:pt x="99364" y="0"/>
                </a:moveTo>
                <a:lnTo>
                  <a:pt x="0" y="158913"/>
                </a:lnTo>
                <a:lnTo>
                  <a:pt x="186750" y="143079"/>
                </a:lnTo>
                <a:lnTo>
                  <a:pt x="99364" y="0"/>
                </a:lnTo>
                <a:close/>
              </a:path>
            </a:pathLst>
          </a:custGeom>
          <a:solidFill>
            <a:srgbClr val="BE64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0"/>
          <p:cNvSpPr txBox="1"/>
          <p:nvPr/>
        </p:nvSpPr>
        <p:spPr>
          <a:xfrm>
            <a:off x="6735896" y="1240100"/>
            <a:ext cx="1364088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l-PL" sz="4400" spc="415" dirty="0">
                <a:solidFill>
                  <a:srgbClr val="515151"/>
                </a:solidFill>
                <a:latin typeface="Arial"/>
                <a:cs typeface="Arial"/>
              </a:rPr>
              <a:t>char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2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8085210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 String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311" y="1415636"/>
            <a:ext cx="10800649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/>
              <a:t>String jest jednym z najczęściej używanych typów zmiennej w Javie. Reprezentuje on łańcuch znakowy.</a:t>
            </a:r>
          </a:p>
          <a:p>
            <a:r>
              <a:rPr lang="pl-PL" sz="2000" dirty="0"/>
              <a:t>String jest reprezentowany w kodzie przez łańcuch znakowy rozpoczęty i zakończony cudzysłowem.</a:t>
            </a:r>
          </a:p>
          <a:p>
            <a:endParaRPr lang="pl-PL" sz="2000" dirty="0"/>
          </a:p>
          <a:p>
            <a:r>
              <a:rPr lang="pl-PL" sz="2000" dirty="0"/>
              <a:t>Zmienną typu String możemy utworzyć na dwa sposoby:</a:t>
            </a:r>
          </a:p>
          <a:p>
            <a:pPr marL="285750" indent="-285750">
              <a:buFontTx/>
              <a:buChar char="-"/>
            </a:pPr>
            <a:r>
              <a:rPr lang="pl-PL" sz="2000" dirty="0"/>
              <a:t>Przez konstruktor : String </a:t>
            </a:r>
            <a:r>
              <a:rPr lang="pl-PL" sz="2000" dirty="0" err="1"/>
              <a:t>name</a:t>
            </a:r>
            <a:r>
              <a:rPr lang="pl-PL" sz="2000" dirty="0"/>
              <a:t> = </a:t>
            </a:r>
            <a:r>
              <a:rPr lang="pl-PL" sz="2000" dirty="0" err="1"/>
              <a:t>new</a:t>
            </a:r>
            <a:r>
              <a:rPr lang="pl-PL" sz="2000" dirty="0"/>
              <a:t> String();</a:t>
            </a:r>
          </a:p>
          <a:p>
            <a:pPr marL="285750" indent="-285750">
              <a:buFontTx/>
              <a:buChar char="-"/>
            </a:pPr>
            <a:r>
              <a:rPr lang="pl-PL" sz="2000" dirty="0"/>
              <a:t>Przez przypisane : String </a:t>
            </a:r>
            <a:r>
              <a:rPr lang="pl-PL" sz="2000" dirty="0" err="1"/>
              <a:t>name</a:t>
            </a:r>
            <a:r>
              <a:rPr lang="pl-PL" sz="2000" dirty="0"/>
              <a:t> = ”Adam”;</a:t>
            </a:r>
          </a:p>
          <a:p>
            <a:pPr marL="285750" indent="-285750">
              <a:buFontTx/>
              <a:buChar char="-"/>
            </a:pPr>
            <a:endParaRPr lang="pl-PL" sz="2000" dirty="0"/>
          </a:p>
          <a:p>
            <a:r>
              <a:rPr lang="pl-PL" sz="2000" dirty="0"/>
              <a:t>Klasa String posiada wiele wbudowanych funkcji (</a:t>
            </a:r>
            <a:r>
              <a:rPr lang="pl-PL" sz="2000" dirty="0" err="1"/>
              <a:t>trim</a:t>
            </a:r>
            <a:r>
              <a:rPr lang="pl-PL" sz="2000" dirty="0"/>
              <a:t>, </a:t>
            </a:r>
            <a:r>
              <a:rPr lang="pl-PL" sz="2000" dirty="0" err="1"/>
              <a:t>replace</a:t>
            </a:r>
            <a:r>
              <a:rPr lang="pl-PL" sz="2000" dirty="0"/>
              <a:t>, </a:t>
            </a:r>
            <a:r>
              <a:rPr lang="pl-PL" sz="2000" dirty="0" err="1"/>
              <a:t>substring</a:t>
            </a:r>
            <a:r>
              <a:rPr lang="pl-PL" sz="2000" dirty="0"/>
              <a:t>, </a:t>
            </a:r>
            <a:r>
              <a:rPr lang="pl-PL" sz="2000" dirty="0" err="1"/>
              <a:t>length</a:t>
            </a:r>
            <a:r>
              <a:rPr lang="pl-PL" sz="2000" dirty="0"/>
              <a:t>). </a:t>
            </a:r>
          </a:p>
          <a:p>
            <a:endParaRPr lang="pl-PL" sz="2000" dirty="0"/>
          </a:p>
          <a:p>
            <a:r>
              <a:rPr lang="pl-PL" sz="2000" dirty="0"/>
              <a:t>Aby utworzyć nową instancję klasy String poprzez sklejenie innych należy użyć operator +</a:t>
            </a:r>
          </a:p>
          <a:p>
            <a:r>
              <a:rPr lang="pl-PL" sz="2000" dirty="0"/>
              <a:t>Np. </a:t>
            </a:r>
            <a:r>
              <a:rPr lang="pl-PL" sz="2000" dirty="0" err="1"/>
              <a:t>name</a:t>
            </a:r>
            <a:r>
              <a:rPr lang="pl-PL" sz="2000" dirty="0"/>
              <a:t> + ” ” + </a:t>
            </a:r>
            <a:r>
              <a:rPr lang="pl-PL" sz="2000" dirty="0" err="1"/>
              <a:t>surName</a:t>
            </a:r>
            <a:r>
              <a:rPr lang="pl-PL" sz="2000" dirty="0"/>
              <a:t>;</a:t>
            </a:r>
          </a:p>
          <a:p>
            <a:endParaRPr lang="pl-PL" sz="2000" dirty="0"/>
          </a:p>
          <a:p>
            <a:r>
              <a:rPr lang="pl-PL" sz="2000" dirty="0"/>
              <a:t>Każda klasa posiada funkcję </a:t>
            </a:r>
            <a:r>
              <a:rPr lang="pl-PL" sz="2000" dirty="0" err="1"/>
              <a:t>toString</a:t>
            </a:r>
            <a:r>
              <a:rPr lang="pl-PL" sz="2000" dirty="0"/>
              <a:t>(), która umożliwia konwersję instancji do łańcucha znakowego (</a:t>
            </a:r>
          </a:p>
          <a:p>
            <a:r>
              <a:rPr lang="pl-PL" sz="2000" dirty="0"/>
              <a:t>nie musi być jawnie określona).</a:t>
            </a:r>
          </a:p>
          <a:p>
            <a:pPr marL="285750" indent="-285750">
              <a:buFontTx/>
              <a:buChar char="-"/>
            </a:pP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126816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Paweł Markowski, </a:t>
            </a:r>
            <a:r>
              <a:rPr lang="en-US" dirty="0"/>
              <a:t>https://</a:t>
            </a:r>
            <a:r>
              <a:rPr lang="en-US" dirty="0" smtClean="0"/>
              <a:t>www.linkedin.com/in/markowskipawel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2095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Object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568" y="1235676"/>
            <a:ext cx="117142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Każda klasa Java niejawnie dziedziczy po klasie Object.</a:t>
            </a:r>
          </a:p>
          <a:p>
            <a:pPr algn="ctr"/>
            <a:endParaRPr lang="pl-PL" sz="2400" dirty="0"/>
          </a:p>
          <a:p>
            <a:r>
              <a:rPr lang="pl-PL" sz="2400" dirty="0"/>
              <a:t>Dzięki temu każda klasa niejawnie posiada zestaw metod opisanych w dokumentacji:</a:t>
            </a:r>
          </a:p>
          <a:p>
            <a:endParaRPr lang="pl-PL" sz="2400" dirty="0"/>
          </a:p>
          <a:p>
            <a:r>
              <a:rPr lang="pl-PL" sz="2400" dirty="0">
                <a:hlinkClick r:id="rId2"/>
              </a:rPr>
              <a:t>https://</a:t>
            </a:r>
            <a:r>
              <a:rPr lang="pl-PL" sz="2400" dirty="0" smtClean="0">
                <a:hlinkClick r:id="rId2"/>
              </a:rPr>
              <a:t>docs.oracle.com/javase/8/docs/api/java/lang/Object.html</a:t>
            </a:r>
            <a:endParaRPr lang="pl-PL" sz="2400" dirty="0" smtClean="0"/>
          </a:p>
          <a:p>
            <a:endParaRPr lang="pl-PL" sz="2400" dirty="0"/>
          </a:p>
          <a:p>
            <a:r>
              <a:rPr lang="pl-PL" sz="2400" dirty="0"/>
              <a:t>Najistotniejsze w tym momencie są funkcje:</a:t>
            </a:r>
          </a:p>
          <a:p>
            <a:pPr marL="342900" indent="-342900">
              <a:buFontTx/>
              <a:buChar char="-"/>
            </a:pPr>
            <a:r>
              <a:rPr lang="pl-PL" sz="2400" dirty="0" err="1"/>
              <a:t>hashCode</a:t>
            </a:r>
            <a:r>
              <a:rPr lang="pl-PL" sz="2400" dirty="0"/>
              <a:t>() – wyliczająca (zawsze ten sam) wartość całkowitą stanowiącą skrót obiektu</a:t>
            </a:r>
          </a:p>
          <a:p>
            <a:pPr marL="342900" indent="-342900">
              <a:buFontTx/>
              <a:buChar char="-"/>
            </a:pPr>
            <a:r>
              <a:rPr lang="pl-PL" sz="2400" dirty="0" err="1"/>
              <a:t>equals</a:t>
            </a:r>
            <a:r>
              <a:rPr lang="pl-PL" sz="2400" dirty="0"/>
              <a:t>(Object </a:t>
            </a:r>
            <a:r>
              <a:rPr lang="pl-PL" sz="2400" dirty="0" err="1"/>
              <a:t>object</a:t>
            </a:r>
            <a:r>
              <a:rPr lang="pl-PL" sz="2400" dirty="0"/>
              <a:t>) – zwracającą zmienną typu </a:t>
            </a:r>
            <a:r>
              <a:rPr lang="pl-PL" sz="2400" dirty="0" err="1"/>
              <a:t>boolean</a:t>
            </a:r>
            <a:r>
              <a:rPr lang="pl-PL" sz="2400" dirty="0"/>
              <a:t>, określającą czy dane obiekty są sobie równe</a:t>
            </a:r>
          </a:p>
          <a:p>
            <a:pPr marL="342900" indent="-342900">
              <a:buFontTx/>
              <a:buChar char="-"/>
            </a:pPr>
            <a:r>
              <a:rPr lang="pl-PL" sz="2400" dirty="0" err="1"/>
              <a:t>toString</a:t>
            </a:r>
            <a:r>
              <a:rPr lang="pl-PL" sz="2400" dirty="0"/>
              <a:t>() – konwersja instancji do </a:t>
            </a:r>
            <a:r>
              <a:rPr lang="pl-PL" sz="2400" dirty="0" err="1"/>
              <a:t>String’a</a:t>
            </a:r>
            <a:endParaRPr lang="pl-PL" sz="2400" dirty="0"/>
          </a:p>
          <a:p>
            <a:pPr marL="342900" indent="-342900">
              <a:buFontTx/>
              <a:buChar char="-"/>
            </a:pPr>
            <a:r>
              <a:rPr lang="pl-PL" sz="2400" dirty="0" err="1"/>
              <a:t>finalize</a:t>
            </a:r>
            <a:r>
              <a:rPr lang="pl-PL" sz="2400" dirty="0"/>
              <a:t>() – metoda wywoływana w momencie niszczenia instancji w pamięci przed </a:t>
            </a:r>
            <a:r>
              <a:rPr lang="pl-PL" sz="2400" dirty="0" err="1"/>
              <a:t>odśmiecacz</a:t>
            </a:r>
            <a:r>
              <a:rPr lang="pl-PL" sz="2400" dirty="0"/>
              <a:t> pamięci</a:t>
            </a:r>
          </a:p>
          <a:p>
            <a:r>
              <a:rPr lang="pl-PL" sz="2400" dirty="0"/>
              <a:t>Każdą z tych metod można nadpisać  (a oprócz </a:t>
            </a:r>
            <a:r>
              <a:rPr lang="pl-PL" sz="2400" dirty="0" err="1"/>
              <a:t>finalize</a:t>
            </a:r>
            <a:r>
              <a:rPr lang="pl-PL" sz="2400" dirty="0"/>
              <a:t> – należy) w swojej klasie!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3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4022131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HashCode</a:t>
            </a:r>
            <a:r>
              <a:rPr lang="pl-PL" dirty="0"/>
              <a:t> i </a:t>
            </a:r>
            <a:r>
              <a:rPr lang="pl-PL" dirty="0" err="1"/>
              <a:t>Equals</a:t>
            </a:r>
            <a:r>
              <a:rPr lang="pl-PL" dirty="0"/>
              <a:t> - kontrakt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319" y="1181497"/>
            <a:ext cx="1156592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W momencie porównania dwóch instancji klasy na początku liczone są wartości </a:t>
            </a:r>
            <a:r>
              <a:rPr lang="pl-PL" sz="2800" dirty="0" err="1"/>
              <a:t>hashCode</a:t>
            </a:r>
            <a:r>
              <a:rPr lang="pl-PL" sz="2800" dirty="0"/>
              <a:t> dla obu:</a:t>
            </a:r>
          </a:p>
          <a:p>
            <a:pPr marL="285750" indent="-285750">
              <a:buFontTx/>
              <a:buChar char="-"/>
            </a:pPr>
            <a:r>
              <a:rPr lang="pl-PL" sz="2800" dirty="0"/>
              <a:t>Jeśli nie są takie same to oznacza że instancje z całą pewnością są różne</a:t>
            </a:r>
          </a:p>
          <a:p>
            <a:pPr marL="285750" indent="-285750">
              <a:buFontTx/>
              <a:buChar char="-"/>
            </a:pPr>
            <a:r>
              <a:rPr lang="pl-PL" sz="2800" dirty="0"/>
              <a:t>Jeśli są takie same to należy wywołać metodę </a:t>
            </a:r>
            <a:r>
              <a:rPr lang="pl-PL" sz="2800" dirty="0" err="1"/>
              <a:t>equals</a:t>
            </a:r>
            <a:r>
              <a:rPr lang="pl-PL" sz="2800" dirty="0"/>
              <a:t>, aby dokładnie porównać instancje.</a:t>
            </a:r>
          </a:p>
          <a:p>
            <a:r>
              <a:rPr lang="pl-PL" sz="2800" dirty="0"/>
              <a:t>Kontrakt:</a:t>
            </a:r>
          </a:p>
          <a:p>
            <a:r>
              <a:rPr lang="pl-PL" sz="2800" dirty="0" err="1"/>
              <a:t>a.hashCode</a:t>
            </a:r>
            <a:r>
              <a:rPr lang="pl-PL" sz="2800" dirty="0"/>
              <a:t>() == </a:t>
            </a:r>
            <a:r>
              <a:rPr lang="pl-PL" sz="2800" dirty="0" err="1"/>
              <a:t>b.hashCode</a:t>
            </a:r>
            <a:r>
              <a:rPr lang="pl-PL" sz="2800" dirty="0"/>
              <a:t>() nie oznacza że </a:t>
            </a:r>
            <a:r>
              <a:rPr lang="pl-PL" sz="2800" dirty="0" err="1"/>
              <a:t>a.equals</a:t>
            </a:r>
            <a:r>
              <a:rPr lang="pl-PL" sz="2800" dirty="0"/>
              <a:t>(b) == </a:t>
            </a:r>
            <a:r>
              <a:rPr lang="pl-PL" sz="2800" dirty="0" err="1"/>
              <a:t>true</a:t>
            </a:r>
            <a:endParaRPr lang="pl-PL" sz="2800" dirty="0"/>
          </a:p>
          <a:p>
            <a:r>
              <a:rPr lang="pl-PL" sz="2800" dirty="0"/>
              <a:t>,ale</a:t>
            </a:r>
          </a:p>
          <a:p>
            <a:r>
              <a:rPr lang="pl-PL" sz="2800" dirty="0" err="1"/>
              <a:t>a.equals</a:t>
            </a:r>
            <a:r>
              <a:rPr lang="pl-PL" sz="2800" dirty="0"/>
              <a:t>(b) ==&gt; </a:t>
            </a:r>
            <a:r>
              <a:rPr lang="pl-PL" sz="2800" dirty="0" err="1"/>
              <a:t>a.hashCode</a:t>
            </a:r>
            <a:r>
              <a:rPr lang="pl-PL" sz="2800" dirty="0"/>
              <a:t>() == </a:t>
            </a:r>
            <a:r>
              <a:rPr lang="pl-PL" sz="2800" dirty="0" err="1"/>
              <a:t>b.hashCode</a:t>
            </a:r>
            <a:r>
              <a:rPr lang="pl-PL" sz="2800" dirty="0"/>
              <a:t>()</a:t>
            </a:r>
          </a:p>
          <a:p>
            <a:endParaRPr lang="pl-PL" sz="2800" dirty="0"/>
          </a:p>
          <a:p>
            <a:r>
              <a:rPr lang="pl-PL" sz="2800" dirty="0"/>
              <a:t>Przykład, a =4, b=35, funkcja </a:t>
            </a:r>
            <a:r>
              <a:rPr lang="pl-PL" sz="2800" dirty="0" err="1"/>
              <a:t>hashCode</a:t>
            </a:r>
            <a:r>
              <a:rPr lang="pl-PL" sz="2800" dirty="0"/>
              <a:t> liczy x </a:t>
            </a:r>
            <a:r>
              <a:rPr lang="pl-PL" sz="2800" dirty="0" err="1"/>
              <a:t>mod</a:t>
            </a:r>
            <a:r>
              <a:rPr lang="pl-PL" sz="2800" dirty="0"/>
              <a:t> 31</a:t>
            </a:r>
          </a:p>
          <a:p>
            <a:r>
              <a:rPr lang="pl-PL" sz="2800" dirty="0" err="1"/>
              <a:t>a.hashCode</a:t>
            </a:r>
            <a:r>
              <a:rPr lang="pl-PL" sz="2800" dirty="0"/>
              <a:t>() równa się 4, </a:t>
            </a:r>
            <a:r>
              <a:rPr lang="pl-PL" sz="2800" dirty="0" err="1"/>
              <a:t>b.hashCode</a:t>
            </a:r>
            <a:r>
              <a:rPr lang="pl-PL" sz="2800" dirty="0"/>
              <a:t>() równa się 4, ale a nie równa się b 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7980435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Object - przykład</a:t>
            </a:r>
            <a:endParaRPr lang="pl-PL" dirty="0"/>
          </a:p>
        </p:txBody>
      </p:sp>
      <p:sp>
        <p:nvSpPr>
          <p:cNvPr id="8" name="TextBox 7"/>
          <p:cNvSpPr txBox="1"/>
          <p:nvPr/>
        </p:nvSpPr>
        <p:spPr>
          <a:xfrm>
            <a:off x="498567" y="1073432"/>
            <a:ext cx="115659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2800" dirty="0" smtClean="0"/>
              <a:t>W klasach Punkt i Punkt3D nadpisz metody odziedziczone po klasie Object.</a:t>
            </a:r>
          </a:p>
          <a:p>
            <a:pPr marL="514350" indent="-514350">
              <a:buAutoNum type="arabicPeriod"/>
            </a:pPr>
            <a:r>
              <a:rPr lang="pl-PL" sz="2800" dirty="0" smtClean="0"/>
              <a:t>Utwórz klasę Punkty zawierającą funkcję „</a:t>
            </a:r>
            <a:r>
              <a:rPr lang="pl-PL" sz="2800" dirty="0" err="1" smtClean="0"/>
              <a:t>main</a:t>
            </a:r>
            <a:r>
              <a:rPr lang="pl-PL" sz="2800" dirty="0" smtClean="0"/>
              <a:t>”</a:t>
            </a:r>
          </a:p>
          <a:p>
            <a:pPr marL="514350" indent="-514350">
              <a:buAutoNum type="arabicPeriod"/>
            </a:pPr>
            <a:r>
              <a:rPr lang="pl-PL" sz="2800" dirty="0" smtClean="0"/>
              <a:t>W klasie Punkty utwórz dwa nowe obiekty klasy Punkt oraz dwa obiekty klasy Punkt3D.</a:t>
            </a:r>
          </a:p>
          <a:p>
            <a:pPr marL="514350" indent="-514350">
              <a:buAutoNum type="arabicPeriod"/>
            </a:pPr>
            <a:r>
              <a:rPr lang="pl-PL" sz="2800" dirty="0" smtClean="0"/>
              <a:t>Sprawdź (wypisując na ekran) jakie wartości zwracają metody </a:t>
            </a:r>
            <a:r>
              <a:rPr lang="pl-PL" sz="2800" dirty="0" err="1" smtClean="0"/>
              <a:t>hashCode</a:t>
            </a:r>
            <a:r>
              <a:rPr lang="pl-PL" sz="2800" dirty="0" smtClean="0"/>
              <a:t>(), </a:t>
            </a:r>
            <a:r>
              <a:rPr lang="pl-PL" sz="2800" dirty="0" err="1" smtClean="0"/>
              <a:t>equals</a:t>
            </a:r>
            <a:r>
              <a:rPr lang="pl-PL" sz="2800" dirty="0" smtClean="0"/>
              <a:t>() oraz </a:t>
            </a:r>
            <a:r>
              <a:rPr lang="pl-PL" sz="2800" dirty="0" err="1" smtClean="0"/>
              <a:t>toString</a:t>
            </a:r>
            <a:r>
              <a:rPr lang="pl-PL" sz="2800" dirty="0" smtClean="0"/>
              <a:t>()</a:t>
            </a:r>
          </a:p>
          <a:p>
            <a:pPr marL="514350" indent="-514350">
              <a:buAutoNum type="arabicPeriod"/>
            </a:pPr>
            <a:r>
              <a:rPr lang="pl-PL" sz="2800" dirty="0" smtClean="0"/>
              <a:t>Porównaj ze sobą dwa dowolne obiekty typu Punkt lub Punkt3D</a:t>
            </a:r>
          </a:p>
          <a:p>
            <a:pPr marL="514350" indent="-514350">
              <a:buAutoNum type="arabicPeriod"/>
            </a:pPr>
            <a:r>
              <a:rPr lang="pl-PL" sz="2800" dirty="0" smtClean="0"/>
              <a:t>Porównaj ze sobą referencje tych obiektów (użyj operatora ==)</a:t>
            </a:r>
          </a:p>
          <a:p>
            <a:pPr marL="514350" indent="-514350">
              <a:buAutoNum type="arabicPeriod"/>
            </a:pPr>
            <a:r>
              <a:rPr lang="pl-PL" sz="2800" dirty="0" smtClean="0"/>
              <a:t>Kiedy obiekty są sobie równe?</a:t>
            </a:r>
          </a:p>
          <a:p>
            <a:pPr marL="514350" indent="-514350">
              <a:buAutoNum type="arabicPeriod"/>
            </a:pPr>
            <a:r>
              <a:rPr lang="pl-PL" sz="2800" dirty="0" smtClean="0"/>
              <a:t>Kiedy referencje są sobie równe?</a:t>
            </a:r>
            <a:endParaRPr lang="pl-PL" sz="2800" dirty="0" smtClean="0"/>
          </a:p>
          <a:p>
            <a:pPr marL="514350" indent="-514350">
              <a:buAutoNum type="arabicPeriod"/>
            </a:pPr>
            <a:endParaRPr lang="pl-PL" sz="2800" dirty="0" smtClean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084092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wyliczeniowe - </a:t>
            </a:r>
            <a:r>
              <a:rPr lang="pl-PL" dirty="0" err="1"/>
              <a:t>enum</a:t>
            </a:r>
            <a:endParaRPr lang="pl-PL" dirty="0"/>
          </a:p>
        </p:txBody>
      </p:sp>
      <p:sp>
        <p:nvSpPr>
          <p:cNvPr id="7" name="TextBox 6"/>
          <p:cNvSpPr txBox="1"/>
          <p:nvPr/>
        </p:nvSpPr>
        <p:spPr>
          <a:xfrm>
            <a:off x="1285103" y="1235676"/>
            <a:ext cx="9015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Typ zawierający listę wartości jaką zmienna danego typu może przyjąć, </a:t>
            </a:r>
          </a:p>
          <a:p>
            <a:r>
              <a:rPr lang="pl-PL" sz="2400" dirty="0"/>
              <a:t>np. status książki w wypożyczalni</a:t>
            </a:r>
            <a:r>
              <a:rPr lang="pl-PL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4486" y="3385751"/>
            <a:ext cx="6857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Do wartości </a:t>
            </a:r>
            <a:r>
              <a:rPr lang="pl-PL" dirty="0" err="1"/>
              <a:t>enuma</a:t>
            </a:r>
            <a:r>
              <a:rPr lang="pl-PL" dirty="0"/>
              <a:t> odwołujemy się jak do pola statycznego w klasie, tj.</a:t>
            </a:r>
          </a:p>
          <a:p>
            <a:endParaRPr lang="pl-PL" dirty="0"/>
          </a:p>
          <a:p>
            <a:r>
              <a:rPr lang="pl-PL" dirty="0" err="1"/>
              <a:t>BookStatus</a:t>
            </a:r>
            <a:r>
              <a:rPr lang="pl-PL" dirty="0"/>
              <a:t> status = </a:t>
            </a:r>
            <a:r>
              <a:rPr lang="pl-PL" dirty="0" err="1"/>
              <a:t>BookStatus.ZAGUBIONA</a:t>
            </a:r>
            <a:r>
              <a:rPr lang="pl-PL" dirty="0"/>
              <a:t>;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584200" y="2324100"/>
            <a:ext cx="3054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public </a:t>
            </a:r>
            <a:r>
              <a:rPr lang="pl-PL" dirty="0" err="1"/>
              <a:t>enum</a:t>
            </a:r>
            <a:r>
              <a:rPr lang="pl-PL" dirty="0"/>
              <a:t> </a:t>
            </a:r>
            <a:r>
              <a:rPr lang="pl-PL" dirty="0" err="1"/>
              <a:t>BookStatus</a:t>
            </a:r>
            <a:r>
              <a:rPr lang="pl-PL" dirty="0"/>
              <a:t>{</a:t>
            </a:r>
          </a:p>
          <a:p>
            <a:r>
              <a:rPr lang="pl-PL" dirty="0"/>
              <a:t>	BORROW,</a:t>
            </a:r>
          </a:p>
          <a:p>
            <a:r>
              <a:rPr lang="pl-PL" dirty="0"/>
              <a:t>	IN_LIBRARY,</a:t>
            </a:r>
          </a:p>
          <a:p>
            <a:r>
              <a:rPr lang="pl-PL" dirty="0"/>
              <a:t>	DESTROYED,</a:t>
            </a:r>
          </a:p>
          <a:p>
            <a:r>
              <a:rPr lang="pl-PL" dirty="0"/>
              <a:t>	LOST;</a:t>
            </a:r>
          </a:p>
          <a:p>
            <a:r>
              <a:rPr lang="pl-PL" dirty="0"/>
              <a:t>}</a:t>
            </a:r>
          </a:p>
        </p:txBody>
      </p:sp>
      <p:sp>
        <p:nvSpPr>
          <p:cNvPr id="6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Łukasz </a:t>
            </a:r>
            <a:r>
              <a:rPr lang="pl-PL" dirty="0" err="1" smtClean="0"/>
              <a:t>Ogan</a:t>
            </a:r>
            <a:r>
              <a:rPr lang="pl-PL" dirty="0" smtClean="0"/>
              <a:t>, </a:t>
            </a:r>
            <a:r>
              <a:rPr lang="pl-PL" dirty="0" smtClean="0">
                <a:hlinkClick r:id="rId2"/>
              </a:rPr>
              <a:t>lukasz.ogan@gmail.com</a:t>
            </a:r>
            <a:r>
              <a:rPr lang="pl-PL" dirty="0" smtClean="0"/>
              <a:t>, http</a:t>
            </a:r>
            <a:r>
              <a:rPr lang="pl-PL" dirty="0"/>
              <a:t>://</a:t>
            </a:r>
            <a:r>
              <a:rPr lang="pl-PL" dirty="0" smtClean="0"/>
              <a:t>lukaszogan.com</a:t>
            </a:r>
            <a:endParaRPr lang="pl-PL" dirty="0"/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05157887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11731</TotalTime>
  <Words>8840</Words>
  <Application>Microsoft Office PowerPoint</Application>
  <PresentationFormat>Widescreen</PresentationFormat>
  <Paragraphs>1460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6" baseType="lpstr">
      <vt:lpstr>Arial</vt:lpstr>
      <vt:lpstr>Arial Unicode MS</vt:lpstr>
      <vt:lpstr>Calibri</vt:lpstr>
      <vt:lpstr>Calibri Light</vt:lpstr>
      <vt:lpstr>Calibri Light (Nagłówki)</vt:lpstr>
      <vt:lpstr>Consolas</vt:lpstr>
      <vt:lpstr>Courier News</vt:lpstr>
      <vt:lpstr>Geometr212 BkCn BT</vt:lpstr>
      <vt:lpstr>Times New Roman</vt:lpstr>
      <vt:lpstr>Wingdings</vt:lpstr>
      <vt:lpstr>Motyw sdacademy.pl</vt:lpstr>
      <vt:lpstr>JAVA od podstaw</vt:lpstr>
      <vt:lpstr>JAVA to język programowania</vt:lpstr>
      <vt:lpstr>Krótka historia języka JAVA</vt:lpstr>
      <vt:lpstr>Podstawowe założenia JAVA</vt:lpstr>
      <vt:lpstr>Wersje JAVA</vt:lpstr>
      <vt:lpstr>Edycje JAVA</vt:lpstr>
      <vt:lpstr>Pojęcia</vt:lpstr>
      <vt:lpstr>Jak działa język programowania</vt:lpstr>
      <vt:lpstr>Kod źródłowy - przykład</vt:lpstr>
      <vt:lpstr>Bytecode - przykład</vt:lpstr>
      <vt:lpstr>Ćwiczenie 1</vt:lpstr>
      <vt:lpstr>Ćwiczenie 2</vt:lpstr>
      <vt:lpstr>Ćwiczenie 2</vt:lpstr>
      <vt:lpstr>Ćwiczenie 3</vt:lpstr>
      <vt:lpstr>Pytania</vt:lpstr>
      <vt:lpstr>Wprowadzenie do języka JAVA - podstawy</vt:lpstr>
      <vt:lpstr>Typy danych</vt:lpstr>
      <vt:lpstr>Operatory matematyczne </vt:lpstr>
      <vt:lpstr>Operatory porównawcze</vt:lpstr>
      <vt:lpstr>Operatory logiczne</vt:lpstr>
      <vt:lpstr>Zmienne</vt:lpstr>
      <vt:lpstr>Instrukcja warunkowa</vt:lpstr>
      <vt:lpstr>Instrukcja switch-case</vt:lpstr>
      <vt:lpstr>Zadania …</vt:lpstr>
      <vt:lpstr>Wprowadzenie do języka JAVA - podstawy</vt:lpstr>
      <vt:lpstr>Pętle</vt:lpstr>
      <vt:lpstr>Pętla while</vt:lpstr>
      <vt:lpstr>Pętla do while</vt:lpstr>
      <vt:lpstr>Pętla for</vt:lpstr>
      <vt:lpstr>Pętla for</vt:lpstr>
      <vt:lpstr>Pętla while</vt:lpstr>
      <vt:lpstr>Pętla do while</vt:lpstr>
      <vt:lpstr>Zadania …</vt:lpstr>
      <vt:lpstr>Wprowadzenie do języka JAVA - podstawy</vt:lpstr>
      <vt:lpstr>Tablica</vt:lpstr>
      <vt:lpstr>Tablice jednowymiarowe</vt:lpstr>
      <vt:lpstr>Tablice</vt:lpstr>
      <vt:lpstr>Przypisywanie wartości do tablicy</vt:lpstr>
      <vt:lpstr>Wypełnienie tablicy wartościami od 0 do 99 – pętla for</vt:lpstr>
      <vt:lpstr>Pętla typu for each</vt:lpstr>
      <vt:lpstr>For each przykład</vt:lpstr>
      <vt:lpstr>Tablice wielowymiarowe</vt:lpstr>
      <vt:lpstr>Tablica 2d - przykład</vt:lpstr>
      <vt:lpstr>Tablice 2d - przykład</vt:lpstr>
      <vt:lpstr>Tablice 2d = dwie pętle for</vt:lpstr>
      <vt:lpstr>Zadania …</vt:lpstr>
      <vt:lpstr>Wprowadzenie do języka JAVA - podstawy</vt:lpstr>
      <vt:lpstr>Metody</vt:lpstr>
      <vt:lpstr>Metody - przykład</vt:lpstr>
      <vt:lpstr>Zadania …</vt:lpstr>
      <vt:lpstr>Programowanie obiektowe</vt:lpstr>
      <vt:lpstr>Programowanie obiektowe</vt:lpstr>
      <vt:lpstr>Klasa</vt:lpstr>
      <vt:lpstr>Jak nazywać klasy, pola, metody? Konwencja</vt:lpstr>
      <vt:lpstr>Paczki - package</vt:lpstr>
      <vt:lpstr>Import</vt:lpstr>
      <vt:lpstr>Paczki – package - przykład</vt:lpstr>
      <vt:lpstr>Klasa w języku Java – ciało klasy</vt:lpstr>
      <vt:lpstr>Przykład</vt:lpstr>
      <vt:lpstr>Klasa, która zawiera tylko trzy pola danych: </vt:lpstr>
      <vt:lpstr>public, private, protected</vt:lpstr>
      <vt:lpstr>Programowanie obiektowe – pola klasy</vt:lpstr>
      <vt:lpstr>Pola klasy - przykład</vt:lpstr>
      <vt:lpstr>Jak utworzyć nową instancję klasy?</vt:lpstr>
      <vt:lpstr>Posiadam instancję klasy, jak odwołać się do pól/metod?</vt:lpstr>
      <vt:lpstr>Programowanie obiektowe – konstruktor klasy</vt:lpstr>
      <vt:lpstr>Klasa w języku Java – konstruktor</vt:lpstr>
      <vt:lpstr>Konstruktor - ćwiczenie</vt:lpstr>
      <vt:lpstr>Klasa w języku Java – metody</vt:lpstr>
      <vt:lpstr>Klasa w języku Java – metody - przykład</vt:lpstr>
      <vt:lpstr>Dziedziczenie</vt:lpstr>
      <vt:lpstr>Klasa w języku Java – extends …</vt:lpstr>
      <vt:lpstr>Dziedziczenie - przykład</vt:lpstr>
      <vt:lpstr>Dziedziczenie - przykład</vt:lpstr>
      <vt:lpstr>Dziedziczenie - przykład</vt:lpstr>
      <vt:lpstr>Hermetyzacja</vt:lpstr>
      <vt:lpstr>Polimorfizm</vt:lpstr>
      <vt:lpstr>Polimorfizm</vt:lpstr>
      <vt:lpstr>Polimorfizm – przykład 1</vt:lpstr>
      <vt:lpstr>Polimorfizm – przykład 2</vt:lpstr>
      <vt:lpstr>Varargs</vt:lpstr>
      <vt:lpstr>Interfejs</vt:lpstr>
      <vt:lpstr>Interfejs</vt:lpstr>
      <vt:lpstr>Klasy abstrakcyjne</vt:lpstr>
      <vt:lpstr>Klasy abstrakcyjne</vt:lpstr>
      <vt:lpstr>Zadania</vt:lpstr>
      <vt:lpstr>Programowanie obiektowe</vt:lpstr>
      <vt:lpstr>Klasa w języku Java – static</vt:lpstr>
      <vt:lpstr>Static - przykład</vt:lpstr>
      <vt:lpstr>Klasa w języku Java – static</vt:lpstr>
      <vt:lpstr>Klasa w języku Java – final</vt:lpstr>
      <vt:lpstr>Typy danych w Javie – rozszerzenie </vt:lpstr>
      <vt:lpstr>Typy danych - konwersje</vt:lpstr>
      <vt:lpstr>Typ String</vt:lpstr>
      <vt:lpstr>Zadania</vt:lpstr>
      <vt:lpstr>Klasa Object</vt:lpstr>
      <vt:lpstr>HashCode i Equals - kontrakt</vt:lpstr>
      <vt:lpstr>Object - przykład</vt:lpstr>
      <vt:lpstr>Typy wyliczeniowe - enum</vt:lpstr>
      <vt:lpstr>Zadania …</vt:lpstr>
      <vt:lpstr>Programowanie obiektowe</vt:lpstr>
      <vt:lpstr>Klasa anonimowa</vt:lpstr>
      <vt:lpstr>Klasa anonimowa - przykład</vt:lpstr>
      <vt:lpstr>Klasa anonimowa – przykład cd.</vt:lpstr>
      <vt:lpstr>Klasa wewnętrzna</vt:lpstr>
      <vt:lpstr>Adnotacje</vt:lpstr>
      <vt:lpstr>Ćwiczenie 4</vt:lpstr>
      <vt:lpstr>Zadania …</vt:lpstr>
      <vt:lpstr>Programowanie obiektowe</vt:lpstr>
      <vt:lpstr>Typy generyczne</vt:lpstr>
      <vt:lpstr>Typy generyczne</vt:lpstr>
      <vt:lpstr>Typy generyczne</vt:lpstr>
      <vt:lpstr>Typy generyczne</vt:lpstr>
      <vt:lpstr>Typy generyczne - ograniczenia</vt:lpstr>
      <vt:lpstr>Zadania …</vt:lpstr>
      <vt:lpstr>Programowanie obiektowe</vt:lpstr>
      <vt:lpstr>Wyjątki w Javie – try catch</vt:lpstr>
      <vt:lpstr>Wyjątki w Javie – try catch</vt:lpstr>
      <vt:lpstr>Wyjątki w Javie – throws a throw</vt:lpstr>
      <vt:lpstr>Wyjątki w Javie – własne wyjątki</vt:lpstr>
      <vt:lpstr>Wyjątki w Javie – co zawiera wyjątek</vt:lpstr>
      <vt:lpstr>Zadania …</vt:lpstr>
      <vt:lpstr>Programowanie obiektowe</vt:lpstr>
      <vt:lpstr>Data i czas</vt:lpstr>
      <vt:lpstr>Data i czas - formater</vt:lpstr>
      <vt:lpstr>Kolekcje</vt:lpstr>
      <vt:lpstr>Kolekcje</vt:lpstr>
      <vt:lpstr>Kolekcje - List</vt:lpstr>
      <vt:lpstr>Kolekcje - Set</vt:lpstr>
      <vt:lpstr>Kolekcje - Map</vt:lpstr>
      <vt:lpstr>Kolekcje – tworzenie i operacje</vt:lpstr>
      <vt:lpstr>Kolekcje - iteracja</vt:lpstr>
      <vt:lpstr>Zadania …</vt:lpstr>
      <vt:lpstr>Programowanie obiektowe</vt:lpstr>
      <vt:lpstr>Materiały dodatkowe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Pawel Markowski (PGS Software)</cp:lastModifiedBy>
  <cp:revision>148</cp:revision>
  <dcterms:created xsi:type="dcterms:W3CDTF">2016-06-24T11:21:15Z</dcterms:created>
  <dcterms:modified xsi:type="dcterms:W3CDTF">2018-09-22T04:52:25Z</dcterms:modified>
</cp:coreProperties>
</file>